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0"/>
  </p:notesMasterIdLst>
  <p:sldIdLst>
    <p:sldId id="435" r:id="rId2"/>
    <p:sldId id="516" r:id="rId3"/>
    <p:sldId id="469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638" r:id="rId51"/>
    <p:sldId id="517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55" r:id="rId89"/>
    <p:sldId id="556" r:id="rId90"/>
    <p:sldId id="557" r:id="rId91"/>
    <p:sldId id="558" r:id="rId92"/>
    <p:sldId id="559" r:id="rId93"/>
    <p:sldId id="560" r:id="rId94"/>
    <p:sldId id="561" r:id="rId95"/>
    <p:sldId id="562" r:id="rId96"/>
    <p:sldId id="563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86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598" r:id="rId132"/>
    <p:sldId id="599" r:id="rId133"/>
    <p:sldId id="600" r:id="rId134"/>
    <p:sldId id="601" r:id="rId135"/>
    <p:sldId id="602" r:id="rId136"/>
    <p:sldId id="603" r:id="rId137"/>
    <p:sldId id="604" r:id="rId138"/>
    <p:sldId id="605" r:id="rId139"/>
    <p:sldId id="606" r:id="rId140"/>
    <p:sldId id="607" r:id="rId141"/>
    <p:sldId id="608" r:id="rId142"/>
    <p:sldId id="609" r:id="rId143"/>
    <p:sldId id="610" r:id="rId144"/>
    <p:sldId id="611" r:id="rId145"/>
    <p:sldId id="612" r:id="rId146"/>
    <p:sldId id="613" r:id="rId147"/>
    <p:sldId id="614" r:id="rId148"/>
    <p:sldId id="615" r:id="rId149"/>
    <p:sldId id="616" r:id="rId150"/>
    <p:sldId id="617" r:id="rId151"/>
    <p:sldId id="618" r:id="rId152"/>
    <p:sldId id="619" r:id="rId153"/>
    <p:sldId id="620" r:id="rId154"/>
    <p:sldId id="621" r:id="rId155"/>
    <p:sldId id="622" r:id="rId156"/>
    <p:sldId id="623" r:id="rId157"/>
    <p:sldId id="624" r:id="rId158"/>
    <p:sldId id="625" r:id="rId159"/>
    <p:sldId id="626" r:id="rId160"/>
    <p:sldId id="627" r:id="rId161"/>
    <p:sldId id="628" r:id="rId162"/>
    <p:sldId id="629" r:id="rId163"/>
    <p:sldId id="630" r:id="rId164"/>
    <p:sldId id="631" r:id="rId165"/>
    <p:sldId id="632" r:id="rId166"/>
    <p:sldId id="633" r:id="rId167"/>
    <p:sldId id="634" r:id="rId168"/>
    <p:sldId id="635" r:id="rId169"/>
    <p:sldId id="636" r:id="rId170"/>
    <p:sldId id="637" r:id="rId171"/>
    <p:sldId id="644" r:id="rId172"/>
    <p:sldId id="640" r:id="rId173"/>
    <p:sldId id="641" r:id="rId174"/>
    <p:sldId id="642" r:id="rId175"/>
    <p:sldId id="643" r:id="rId176"/>
    <p:sldId id="645" r:id="rId177"/>
    <p:sldId id="646" r:id="rId178"/>
    <p:sldId id="417" r:id="rId179"/>
  </p:sldIdLst>
  <p:sldSz cx="12192000" cy="6858000"/>
  <p:notesSz cx="6858000" cy="9144000"/>
  <p:embeddedFontLst>
    <p:embeddedFont>
      <p:font typeface="Cambria" panose="02040503050406030204" pitchFamily="18" charset="0"/>
      <p:regular r:id="rId181"/>
      <p:bold r:id="rId182"/>
      <p:italic r:id="rId183"/>
      <p:boldItalic r:id="rId184"/>
    </p:embeddedFont>
    <p:embeddedFont>
      <p:font typeface="Consolas" panose="020B0609020204030204" pitchFamily="49" charset="0"/>
      <p:regular r:id="rId185"/>
      <p:bold r:id="rId186"/>
      <p:italic r:id="rId187"/>
      <p:boldItalic r:id="rId188"/>
    </p:embeddedFont>
    <p:embeddedFont>
      <p:font typeface="Roboto" panose="02000000000000000000" pitchFamily="2" charset="0"/>
      <p:regular r:id="rId189"/>
      <p:bold r:id="rId190"/>
      <p:italic r:id="rId191"/>
      <p:boldItalic r:id="rId192"/>
    </p:embeddedFont>
    <p:embeddedFont>
      <p:font typeface="Roboto Condensed" panose="02000000000000000000" pitchFamily="2" charset="0"/>
      <p:regular r:id="rId193"/>
      <p:bold r:id="rId194"/>
      <p:italic r:id="rId195"/>
      <p:boldItalic r:id="rId196"/>
    </p:embeddedFont>
    <p:embeddedFont>
      <p:font typeface="Roboto Condensed Light" panose="02000000000000000000" pitchFamily="2" charset="0"/>
      <p:regular r:id="rId197"/>
      <p:italic r:id="rId198"/>
    </p:embeddedFont>
    <p:embeddedFont>
      <p:font typeface="Times" panose="02020603050405020304" pitchFamily="18" charset="0"/>
      <p:regular r:id="rId199"/>
      <p:bold r:id="rId200"/>
      <p:italic r:id="rId201"/>
      <p:boldItalic r:id="rId202"/>
    </p:embeddedFont>
    <p:embeddedFont>
      <p:font typeface="Wingdings 2" panose="05020102010507070707" pitchFamily="18" charset="2"/>
      <p:regular r:id="rId203"/>
    </p:embeddedFont>
    <p:embeddedFont>
      <p:font typeface="Wingdings 3" panose="05040102010807070707" pitchFamily="18" charset="2"/>
      <p:regular r:id="rId2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B71B1C"/>
    <a:srgbClr val="673BB7"/>
    <a:srgbClr val="EEEEEE"/>
    <a:srgbClr val="909090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1.fntdata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2.fntdata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3.fntdata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font" Target="fonts/font3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4.fntdata"/><Relationship Id="rId199" Type="http://schemas.openxmlformats.org/officeDocument/2006/relationships/font" Target="fonts/font19.fntdata"/><Relationship Id="rId203" Type="http://schemas.openxmlformats.org/officeDocument/2006/relationships/font" Target="fonts/font23.fntdata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5.fntdata"/><Relationship Id="rId190" Type="http://schemas.openxmlformats.org/officeDocument/2006/relationships/font" Target="fonts/font10.fntdata"/><Relationship Id="rId204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6.fntdata"/><Relationship Id="rId200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7.fntdata"/><Relationship Id="rId201" Type="http://schemas.openxmlformats.org/officeDocument/2006/relationships/font" Target="fonts/font2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8.fntdata"/><Relationship Id="rId202" Type="http://schemas.openxmlformats.org/officeDocument/2006/relationships/font" Target="fonts/font2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8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95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9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1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</a:t>
            </a:r>
            <a:br>
              <a:rPr lang="en-US" dirty="0"/>
            </a:br>
            <a:r>
              <a:rPr lang="en-IN" dirty="0"/>
              <a:t>Object Oriented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Concepts</a:t>
            </a: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4270257" cy="5590565"/>
          </a:xfrm>
        </p:spPr>
        <p:txBody>
          <a:bodyPr/>
          <a:lstStyle/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key</a:t>
            </a:r>
            <a:r>
              <a:rPr lang="en-US" dirty="0"/>
              <a:t> to understand Object Oriented Technology.</a:t>
            </a:r>
          </a:p>
          <a:p>
            <a:r>
              <a:rPr lang="en-US" dirty="0"/>
              <a:t>An entity that has </a:t>
            </a:r>
            <a:r>
              <a:rPr lang="en-US" b="1" dirty="0">
                <a:solidFill>
                  <a:srgbClr val="002060"/>
                </a:solidFill>
              </a:rPr>
              <a:t>state</a:t>
            </a:r>
            <a:r>
              <a:rPr lang="en-US" dirty="0"/>
              <a:t> and </a:t>
            </a:r>
            <a:r>
              <a:rPr lang="en-US" b="1" dirty="0">
                <a:solidFill>
                  <a:srgbClr val="002060"/>
                </a:solidFill>
              </a:rPr>
              <a:t>behavior</a:t>
            </a:r>
            <a:r>
              <a:rPr lang="en-US" dirty="0"/>
              <a:t> is known as an </a:t>
            </a:r>
            <a:r>
              <a:rPr lang="en-US" b="1" dirty="0">
                <a:solidFill>
                  <a:srgbClr val="002060"/>
                </a:solidFill>
              </a:rPr>
              <a:t>object</a:t>
            </a:r>
            <a:r>
              <a:rPr lang="en-US" dirty="0"/>
              <a:t>. e.g., Mobile, Car, Door, Laptop </a:t>
            </a:r>
            <a:r>
              <a:rPr lang="en-US" dirty="0" err="1"/>
              <a:t>etc</a:t>
            </a:r>
            <a:r>
              <a:rPr lang="en-US" dirty="0"/>
              <a:t> </a:t>
            </a:r>
          </a:p>
          <a:p>
            <a:r>
              <a:rPr lang="en-US" dirty="0"/>
              <a:t>Each and every object posses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Behavior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OBJECT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Youth Identity Workshop - Children and Yout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992" r="32520" b="18712"/>
          <a:stretch/>
        </p:blipFill>
        <p:spPr bwMode="auto">
          <a:xfrm>
            <a:off x="4611715" y="2830459"/>
            <a:ext cx="1543050" cy="13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ach-ICT AS Level ICT OCR exam board - database attributes, entities and  entity relationship (E-R) diagra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 bwMode="auto">
          <a:xfrm>
            <a:off x="9308996" y="2270008"/>
            <a:ext cx="2672726" cy="24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havior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11792" r="8805" b="21002"/>
          <a:stretch/>
        </p:blipFill>
        <p:spPr bwMode="auto">
          <a:xfrm>
            <a:off x="6722229" y="4738385"/>
            <a:ext cx="2019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Picture Of A Key, Download Free Picture Of A Key png images, Free  ClipArts on Clipart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1" y="841375"/>
            <a:ext cx="2439737" cy="1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define your own constructor, the </a:t>
            </a:r>
            <a:r>
              <a:rPr lang="en-US" dirty="0">
                <a:solidFill>
                  <a:srgbClr val="002060"/>
                </a:solidFill>
              </a:rPr>
              <a:t>default constructor </a:t>
            </a:r>
            <a:r>
              <a:rPr lang="en-IN" dirty="0">
                <a:solidFill>
                  <a:srgbClr val="002060"/>
                </a:solidFill>
              </a:rPr>
              <a:t>is no longer used</a:t>
            </a:r>
            <a:r>
              <a:rPr lang="en-IN" dirty="0"/>
              <a:t>.</a:t>
            </a:r>
            <a:endParaRPr lang="en-US" b="1" dirty="0"/>
          </a:p>
          <a:p>
            <a:r>
              <a:rPr lang="en-IN" dirty="0"/>
              <a:t>The </a:t>
            </a:r>
            <a:r>
              <a:rPr lang="en-US" dirty="0"/>
              <a:t>default constructor automatically </a:t>
            </a:r>
            <a:r>
              <a:rPr lang="en-US" dirty="0">
                <a:solidFill>
                  <a:srgbClr val="002060"/>
                </a:solidFill>
              </a:rPr>
              <a:t>initializes</a:t>
            </a:r>
            <a:r>
              <a:rPr lang="en-US" dirty="0"/>
              <a:t> all instance variables to zero. 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5287" y="2191658"/>
            <a:ext cx="4541513" cy="2873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balance;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60685" y="2191657"/>
            <a:ext cx="7300135" cy="2873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MyBank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 ma=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"balance="</a:t>
            </a:r>
            <a:r>
              <a:rPr lang="en-US" sz="2000" dirty="0">
                <a:latin typeface="Consolas" panose="020B0609020204030204" pitchFamily="49" charset="0"/>
              </a:rPr>
              <a:t>+</a:t>
            </a:r>
            <a:r>
              <a:rPr lang="en-US" sz="2000" dirty="0" err="1">
                <a:latin typeface="Consolas" panose="020B0609020204030204" pitchFamily="49" charset="0"/>
              </a:rPr>
              <a:t>ma.balance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587077" y="5586545"/>
            <a:ext cx="2892237" cy="5094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balance=0.0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587077" y="5257361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607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build="p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714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720980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height;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depth; 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public static void 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4778466"/>
            <a:ext cx="2033734" cy="182778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10800000" flipV="1">
            <a:off x="2218766" y="2259105"/>
            <a:ext cx="6575611" cy="64545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29082" y="4032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If you implement any constructor then you no longer receive a </a:t>
            </a:r>
            <a:r>
              <a:rPr lang="en-US" b="1" i="1" dirty="0">
                <a:solidFill>
                  <a:srgbClr val="222426"/>
                </a:solidFill>
                <a:latin typeface="Roboto" panose="02000000000000000000" pitchFamily="2" charset="0"/>
              </a:rPr>
              <a:t>default constructor </a:t>
            </a:r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from Java compiler.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507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4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width, height, 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{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	      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public static void 				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6" y="4626223"/>
            <a:ext cx="2033734" cy="18277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3350" y="2057400"/>
            <a:ext cx="4438650" cy="40005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128" y="1768258"/>
            <a:ext cx="5866921" cy="479641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 with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"Constructing cube"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void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("Volume=" </a:t>
            </a:r>
            <a:r>
              <a:rPr lang="en-US" sz="2000" dirty="0">
                <a:latin typeface="Consolas" panose="020B0609020204030204" pitchFamily="49" charset="0"/>
              </a:rPr>
              <a:t>					     +width*height*depth);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calVolume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		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12" y="4626223"/>
            <a:ext cx="2033734" cy="18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method with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("Constructing cube");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double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width*height*depth;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}//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}//class</a:t>
            </a:r>
            <a:endParaRPr lang="en-IN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9" y="837274"/>
            <a:ext cx="5371142" cy="4765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public static void 		  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  double </a:t>
            </a:r>
            <a:r>
              <a:rPr lang="en-US" sz="2000" dirty="0" err="1">
                <a:latin typeface="Consolas" panose="020B0609020204030204" pitchFamily="49" charset="0"/>
              </a:rPr>
              <a:t>vol</a:t>
            </a:r>
            <a:r>
              <a:rPr lang="en-US" sz="2000" dirty="0">
                <a:latin typeface="Consolas" panose="020B0609020204030204" pitchFamily="49" charset="0"/>
              </a:rPr>
              <a:t>;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=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("				Volume="+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);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24" y="4732064"/>
            <a:ext cx="2033734" cy="1827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027887" y="5022729"/>
            <a:ext cx="3047999" cy="83572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Constructing cube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Volume=1000.0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027886" y="473206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8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90" y="1682750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4400" y="25360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2.22222E-6 L 0.06303 -0.00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Box(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US" dirty="0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}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volume() {</a:t>
            </a:r>
            <a:endParaRPr lang="en-I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 dirty="0"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BoxDemo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Creates ambiguity for compiler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83988" y="2579137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instance variable as well as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formal parameter of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Box(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) {</a:t>
            </a:r>
            <a:endParaRPr lang="en-IN" sz="2200" dirty="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.breadth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.height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28520" cy="559056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is a reference variable that refers to the current object.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used to invoke current object's method.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this()</a:t>
            </a:r>
            <a:r>
              <a:rPr lang="en-US" dirty="0"/>
              <a:t> can be used to invoke current class constructor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passed as a parameter to constructor and method call.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can be used to return the current object from the method.</a:t>
            </a:r>
          </a:p>
          <a:p>
            <a:endParaRPr lang="en-IN" dirty="0"/>
          </a:p>
        </p:txBody>
      </p:sp>
      <p:pic>
        <p:nvPicPr>
          <p:cNvPr id="2050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57" y="973137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58564" y="1951335"/>
            <a:ext cx="720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20174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</p:spPr>
      </p:pic>
      <p:pic>
        <p:nvPicPr>
          <p:cNvPr id="2058" name="Picture 10" descr="Lamborghini Black Sports Car, Car Clipart Png, Black Vector, Car Vector PNG  and Vector with Transparent Background for Free Download | Super cars,  Sports car, Red sports c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18181"/>
          <a:stretch/>
        </p:blipFill>
        <p:spPr bwMode="auto">
          <a:xfrm>
            <a:off x="2476536" y="4529137"/>
            <a:ext cx="2324064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cedes Benz SLS AMG GT​ | Gallery Yopriceville - High-Quality Images and  Transparent PNG Fre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4169" r="6180" b="7401"/>
          <a:stretch/>
        </p:blipFill>
        <p:spPr bwMode="auto">
          <a:xfrm>
            <a:off x="4985932" y="4371975"/>
            <a:ext cx="2576417" cy="12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yota C-HR Hatchback 1.8 Hybrid Design 5Dr Cvt | Intelligent Vehicle 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1" y="4403727"/>
            <a:ext cx="1920081" cy="11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errari Icon Png Image | PNG Images Download | Ferrari Icon Png Image  pictures Download | Ferrari Icon Png Image PNG &amp;amp; Vector Stock Images | Free  png downloa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2" b="15000"/>
          <a:stretch/>
        </p:blipFill>
        <p:spPr bwMode="auto">
          <a:xfrm>
            <a:off x="9667762" y="4507111"/>
            <a:ext cx="2207417" cy="9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03150" y="18862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</a:t>
            </a:r>
            <a:endParaRPr lang="en-IN" b="1" dirty="0"/>
          </a:p>
        </p:txBody>
      </p:sp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 flipH="1">
            <a:off x="1245615" y="2571749"/>
            <a:ext cx="4666903" cy="17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2058" idx="0"/>
          </p:cNvCxnSpPr>
          <p:nvPr/>
        </p:nvCxnSpPr>
        <p:spPr>
          <a:xfrm flipH="1">
            <a:off x="3638568" y="2571749"/>
            <a:ext cx="2273950" cy="195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2060" idx="0"/>
          </p:cNvCxnSpPr>
          <p:nvPr/>
        </p:nvCxnSpPr>
        <p:spPr>
          <a:xfrm>
            <a:off x="5912518" y="2571749"/>
            <a:ext cx="361623" cy="18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2062" idx="0"/>
          </p:cNvCxnSpPr>
          <p:nvPr/>
        </p:nvCxnSpPr>
        <p:spPr>
          <a:xfrm>
            <a:off x="5912518" y="2571749"/>
            <a:ext cx="2795204" cy="183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064" idx="0"/>
          </p:cNvCxnSpPr>
          <p:nvPr/>
        </p:nvCxnSpPr>
        <p:spPr>
          <a:xfrm>
            <a:off x="5912518" y="2571749"/>
            <a:ext cx="4858953" cy="193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36257"/>
              </p:ext>
            </p:extLst>
          </p:nvPr>
        </p:nvGraphicFramePr>
        <p:xfrm>
          <a:off x="103855" y="5698234"/>
          <a:ext cx="116173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Lamborghini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   Benz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Toyota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Ferrari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27" y="1361283"/>
            <a:ext cx="1709464" cy="17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242324" cy="5590565"/>
          </a:xfrm>
        </p:spPr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002060"/>
                </a:solidFill>
              </a:rPr>
              <a:t>special</a:t>
            </a:r>
            <a:r>
              <a:rPr lang="en-US" dirty="0"/>
              <a:t> type of constructor that is used to create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using the </a:t>
            </a:r>
            <a:r>
              <a:rPr lang="en-US" dirty="0">
                <a:solidFill>
                  <a:srgbClr val="002060"/>
                </a:solidFill>
              </a:rPr>
              <a:t>existing object </a:t>
            </a:r>
            <a:r>
              <a:rPr lang="en-US" dirty="0"/>
              <a:t>of a class that had been created previously. </a:t>
            </a:r>
          </a:p>
          <a:p>
            <a:r>
              <a:rPr lang="en-US" dirty="0"/>
              <a:t>It creates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by initializing the object with the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the same class.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61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1" grpId="0"/>
      <p:bldP spid="11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Constructor: MyProgramCopy.java</a:t>
            </a: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62" y="754953"/>
            <a:ext cx="6507185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Student</a:t>
            </a:r>
            <a:r>
              <a:rPr lang="en-US" sz="1800" dirty="0"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latin typeface="Consolas" panose="020B0609020204030204" pitchFamily="49" charset="0"/>
              </a:rPr>
              <a:t>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Student(String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ConstructorInvoked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>
                <a:latin typeface="Consolas" panose="020B0609020204030204" pitchFamily="49" charset="0"/>
              </a:rPr>
              <a:t>.name=</a:t>
            </a:r>
            <a:r>
              <a:rPr lang="en-US" sz="1800" dirty="0" err="1"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latin typeface="Consolas" panose="020B0609020204030204" pitchFamily="49" charset="0"/>
              </a:rPr>
              <a:t>.rollno</a:t>
            </a:r>
            <a:r>
              <a:rPr lang="en-US" sz="1800" dirty="0">
                <a:latin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b="1" dirty="0">
                <a:latin typeface="Consolas" panose="020B0609020204030204" pitchFamily="49" charset="0"/>
              </a:rPr>
              <a:t>Student(Student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latin typeface="Consolas" panose="020B0609020204030204" pitchFamily="49" charset="0"/>
              </a:rPr>
              <a:t>){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CopyConstructor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 </a:t>
            </a:r>
            <a:r>
              <a:rPr lang="en-US" sz="1800" b="1" dirty="0" err="1">
                <a:latin typeface="Consolas" panose="020B0609020204030204" pitchFamily="49" charset="0"/>
              </a:rPr>
              <a:t>System.out.println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CopyConstructor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				         Invoked"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>
                <a:latin typeface="Consolas" panose="020B0609020204030204" pitchFamily="49" charset="0"/>
              </a:rPr>
              <a:t>.name=s.name;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 err="1">
                <a:latin typeface="Consolas" panose="020B0609020204030204" pitchFamily="49" charset="0"/>
              </a:rPr>
              <a:t>.rollno</a:t>
            </a:r>
            <a:r>
              <a:rPr lang="en-US" sz="1800" b="1" dirty="0">
                <a:latin typeface="Consolas" panose="020B0609020204030204" pitchFamily="49" charset="0"/>
              </a:rPr>
              <a:t>=</a:t>
            </a:r>
            <a:r>
              <a:rPr lang="en-US" sz="1800" b="1" dirty="0" err="1">
                <a:latin typeface="Consolas" panose="020B0609020204030204" pitchFamily="49" charset="0"/>
              </a:rPr>
              <a:t>s.rollno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}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//Constructor2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>
                <a:latin typeface="Consolas" panose="020B0609020204030204" pitchFamily="49" charset="0"/>
              </a:rPr>
              <a:t>display(){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"name="</a:t>
            </a:r>
            <a:r>
              <a:rPr lang="en-US" sz="1800" dirty="0">
                <a:latin typeface="Consolas" panose="020B0609020204030204" pitchFamily="49" charset="0"/>
              </a:rPr>
              <a:t>+name);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 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rollno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>
                <a:latin typeface="Consolas" panose="020B0609020204030204" pitchFamily="49" charset="0"/>
              </a:rPr>
              <a:t>+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display()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23015" y="864023"/>
            <a:ext cx="56689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MyProgramCopy</a:t>
            </a:r>
            <a:r>
              <a:rPr lang="en-IN" sz="18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){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Student s1=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"darshan"</a:t>
            </a:r>
            <a:r>
              <a:rPr lang="en-IN" sz="1800" dirty="0">
                <a:latin typeface="Consolas" panose="020B0609020204030204" pitchFamily="49" charset="0"/>
              </a:rPr>
              <a:t>,101);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//invoking Copy Constructor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Student s2=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b="1" dirty="0">
                <a:latin typeface="Consolas" panose="020B0609020204030204" pitchFamily="49" charset="0"/>
              </a:rPr>
              <a:t> Student(s1);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s1.display();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s2.display();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637922" y="4671613"/>
            <a:ext cx="3424089" cy="1218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Constructor Invoked</a:t>
            </a:r>
          </a:p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CopyConstructor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Invoked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637921" y="4380947"/>
            <a:ext cx="798574" cy="2495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9126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Copy Constructor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347793" cy="5590565"/>
          </a:xfrm>
        </p:spPr>
        <p:txBody>
          <a:bodyPr/>
          <a:lstStyle/>
          <a:p>
            <a:pPr fontAlgn="base"/>
            <a:r>
              <a:rPr lang="en-US" dirty="0"/>
              <a:t>It is easier to use when our class contains a </a:t>
            </a:r>
            <a:r>
              <a:rPr lang="en-US" dirty="0">
                <a:solidFill>
                  <a:srgbClr val="002060"/>
                </a:solidFill>
              </a:rPr>
              <a:t>complex object</a:t>
            </a:r>
            <a:r>
              <a:rPr lang="en-US" dirty="0"/>
              <a:t> with various parameters.</a:t>
            </a:r>
          </a:p>
          <a:p>
            <a:pPr fontAlgn="base"/>
            <a:r>
              <a:rPr lang="en-US" dirty="0"/>
              <a:t>Whenever we need to add all the field of a class to another object, then just send the reference of previously created object.</a:t>
            </a:r>
          </a:p>
          <a:p>
            <a:pPr fontAlgn="base"/>
            <a:r>
              <a:rPr lang="en-US" dirty="0"/>
              <a:t>One of the most importance of copy constructors is that </a:t>
            </a:r>
            <a:r>
              <a:rPr lang="en-US" dirty="0">
                <a:solidFill>
                  <a:srgbClr val="002060"/>
                </a:solidFill>
              </a:rPr>
              <a:t>there is no need for any typecasting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Using a copy constructor, we can have </a:t>
            </a:r>
            <a:r>
              <a:rPr lang="en-US" dirty="0">
                <a:solidFill>
                  <a:srgbClr val="002060"/>
                </a:solidFill>
              </a:rPr>
              <a:t>complete control </a:t>
            </a:r>
            <a:r>
              <a:rPr lang="en-US" dirty="0"/>
              <a:t>over </a:t>
            </a:r>
            <a:r>
              <a:rPr lang="en-US" dirty="0">
                <a:solidFill>
                  <a:srgbClr val="002060"/>
                </a:solidFill>
              </a:rPr>
              <a:t>object creation</a:t>
            </a:r>
            <a:r>
              <a:rPr lang="en-US" dirty="0"/>
              <a:t>.</a:t>
            </a:r>
          </a:p>
          <a:p>
            <a:r>
              <a:rPr lang="en-US" dirty="0"/>
              <a:t>With Copy Constructor, we can pass object of the class as a </a:t>
            </a:r>
            <a:r>
              <a:rPr lang="en-US" dirty="0">
                <a:solidFill>
                  <a:srgbClr val="002060"/>
                </a:solidFill>
              </a:rPr>
              <a:t>parameter(pass by reference)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10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/>
      <p:bldP spid="7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5829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46317"/>
            <a:ext cx="11677192" cy="492390"/>
          </a:xfrm>
        </p:spPr>
        <p:txBody>
          <a:bodyPr/>
          <a:lstStyle/>
          <a:p>
            <a:r>
              <a:rPr lang="en-US" dirty="0"/>
              <a:t>In addition to overloading normal methods, you can also overload constructor </a:t>
            </a:r>
            <a:r>
              <a:rPr lang="en-IN" dirty="0"/>
              <a:t>methods.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0" y="1187826"/>
            <a:ext cx="7168253" cy="513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Balance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const1"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Balance(double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const2"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a,double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const3"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369269" y="1203591"/>
            <a:ext cx="5822731" cy="5139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Account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 					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[]){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 b1=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b2=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b3=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Balance(1201,10000);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"b1.bal="</a:t>
            </a:r>
            <a:r>
              <a:rPr lang="en-US" sz="2000" dirty="0">
                <a:latin typeface="Consolas" panose="020B0609020204030204" pitchFamily="49" charset="0"/>
              </a:rPr>
              <a:t>+b1.bal);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"b2.bal="</a:t>
            </a:r>
            <a:r>
              <a:rPr lang="en-US" sz="2000" dirty="0">
                <a:latin typeface="Consolas" panose="020B0609020204030204" pitchFamily="49" charset="0"/>
              </a:rPr>
              <a:t>+b2.bal);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"b3.bal="</a:t>
            </a:r>
            <a:r>
              <a:rPr lang="en-US" sz="2000" dirty="0">
                <a:latin typeface="Consolas" panose="020B0609020204030204" pitchFamily="49" charset="0"/>
              </a:rPr>
              <a:t>+b3.bal+ 		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"b3.accNo="</a:t>
            </a:r>
            <a:r>
              <a:rPr lang="en-US" sz="2000" dirty="0">
                <a:latin typeface="Consolas" panose="020B0609020204030204" pitchFamily="49" charset="0"/>
              </a:rPr>
              <a:t>+b3.accNo);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39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100927" cy="5590565"/>
          </a:xfrm>
        </p:spPr>
        <p:txBody>
          <a:bodyPr/>
          <a:lstStyle/>
          <a:p>
            <a:r>
              <a:rPr lang="en-US" dirty="0"/>
              <a:t>The pivotal purpose of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is to </a:t>
            </a:r>
            <a:r>
              <a:rPr lang="en-US" b="1" dirty="0"/>
              <a:t>initialize </a:t>
            </a:r>
            <a:r>
              <a:rPr lang="en-US" dirty="0"/>
              <a:t>the</a:t>
            </a:r>
            <a:r>
              <a:rPr lang="en-US" b="1" dirty="0"/>
              <a:t> instance variable </a:t>
            </a:r>
            <a:r>
              <a:rPr lang="en-US" dirty="0"/>
              <a:t>of the class.</a:t>
            </a:r>
          </a:p>
          <a:p>
            <a:r>
              <a:rPr lang="en-US" dirty="0"/>
              <a:t>We use constructors to </a:t>
            </a:r>
            <a:r>
              <a:rPr lang="en-US" dirty="0">
                <a:solidFill>
                  <a:srgbClr val="002060"/>
                </a:solidFill>
              </a:rPr>
              <a:t>initialize</a:t>
            </a:r>
            <a:r>
              <a:rPr lang="en-US" dirty="0"/>
              <a:t> the object with the default or initial state. </a:t>
            </a:r>
          </a:p>
          <a:p>
            <a:r>
              <a:rPr lang="en-US" dirty="0"/>
              <a:t>Through constructor, we can </a:t>
            </a:r>
            <a:r>
              <a:rPr lang="en-US" dirty="0">
                <a:solidFill>
                  <a:srgbClr val="002060"/>
                </a:solidFill>
              </a:rPr>
              <a:t>request</a:t>
            </a:r>
            <a:r>
              <a:rPr lang="en-US" dirty="0"/>
              <a:t> the user of that class for required </a:t>
            </a:r>
            <a:r>
              <a:rPr lang="en-US" dirty="0">
                <a:solidFill>
                  <a:srgbClr val="002060"/>
                </a:solidFill>
              </a:rPr>
              <a:t>dependencies</a:t>
            </a:r>
            <a:r>
              <a:rPr lang="en-US" dirty="0"/>
              <a:t>.</a:t>
            </a:r>
          </a:p>
          <a:p>
            <a:r>
              <a:rPr lang="en-US" dirty="0"/>
              <a:t>A constructor within a class allows </a:t>
            </a:r>
            <a:r>
              <a:rPr lang="en-US" dirty="0">
                <a:solidFill>
                  <a:srgbClr val="002060"/>
                </a:solidFill>
              </a:rPr>
              <a:t>constructing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of the class at </a:t>
            </a:r>
            <a:r>
              <a:rPr lang="en-US" dirty="0">
                <a:solidFill>
                  <a:srgbClr val="002060"/>
                </a:solidFill>
              </a:rPr>
              <a:t>runtime</a:t>
            </a:r>
            <a:r>
              <a:rPr lang="en-US" dirty="0"/>
              <a:t>. </a:t>
            </a:r>
          </a:p>
          <a:p>
            <a:r>
              <a:rPr lang="en-US" dirty="0"/>
              <a:t>Allocates appropriate memory to </a:t>
            </a:r>
            <a:r>
              <a:rPr lang="en-US" dirty="0">
                <a:solidFill>
                  <a:srgbClr val="002060"/>
                </a:solidFill>
              </a:rPr>
              <a:t>objects</a:t>
            </a:r>
            <a:r>
              <a:rPr lang="en-US" dirty="0"/>
              <a:t>.</a:t>
            </a:r>
          </a:p>
          <a:p>
            <a:r>
              <a:rPr lang="en-US" dirty="0"/>
              <a:t>If we need to execute some code at the time of object creation, we can write them inside the constructor.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i="1" dirty="0"/>
              <a:t>If we talk about a Cube class then class variables are </a:t>
            </a:r>
            <a:r>
              <a:rPr lang="en-US" i="1" dirty="0">
                <a:solidFill>
                  <a:srgbClr val="002060"/>
                </a:solidFill>
              </a:rPr>
              <a:t>width</a:t>
            </a:r>
            <a:r>
              <a:rPr lang="en-US" i="1" dirty="0"/>
              <a:t>, </a:t>
            </a:r>
            <a:r>
              <a:rPr lang="en-US" i="1" dirty="0">
                <a:solidFill>
                  <a:srgbClr val="002060"/>
                </a:solidFill>
              </a:rPr>
              <a:t>height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depth</a:t>
            </a:r>
            <a:r>
              <a:rPr lang="en-US" i="1" dirty="0"/>
              <a:t>. </a:t>
            </a:r>
          </a:p>
          <a:p>
            <a:pPr lvl="1"/>
            <a:r>
              <a:rPr lang="en-US" i="1" dirty="0"/>
              <a:t>But when it comes to creating its object(</a:t>
            </a:r>
            <a:r>
              <a:rPr lang="en-US" i="1" dirty="0" err="1"/>
              <a:t>i.e</a:t>
            </a:r>
            <a:r>
              <a:rPr lang="en-US" i="1" dirty="0"/>
              <a:t> Cube will now exist in the computer’s memory), then can a cube be there with no value defined for its dimensions? The answer is “</a:t>
            </a:r>
            <a:r>
              <a:rPr lang="en-US" b="1" i="1" dirty="0">
                <a:solidFill>
                  <a:srgbClr val="002060"/>
                </a:solidFill>
              </a:rPr>
              <a:t>NO</a:t>
            </a:r>
            <a:r>
              <a:rPr lang="en-US" i="1" dirty="0"/>
              <a:t>”. </a:t>
            </a:r>
          </a:p>
          <a:p>
            <a:pPr lvl="1" algn="l"/>
            <a:r>
              <a:rPr lang="en-US" i="1" dirty="0"/>
              <a:t>So constructors are used to </a:t>
            </a:r>
            <a:r>
              <a:rPr lang="en-US" i="1" dirty="0">
                <a:solidFill>
                  <a:srgbClr val="002060"/>
                </a:solidFill>
              </a:rPr>
              <a:t>assign values </a:t>
            </a:r>
            <a:r>
              <a:rPr lang="en-US" i="1" dirty="0"/>
              <a:t>to the class </a:t>
            </a:r>
            <a:r>
              <a:rPr lang="en-US" i="1" dirty="0">
                <a:solidFill>
                  <a:srgbClr val="002060"/>
                </a:solidFill>
              </a:rPr>
              <a:t>variables</a:t>
            </a:r>
            <a:r>
              <a:rPr lang="en-US" i="1" dirty="0"/>
              <a:t> at the time of object creation.</a:t>
            </a:r>
            <a:endParaRPr lang="en-IN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25" y="863444"/>
            <a:ext cx="1384396" cy="8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need to execute some code at the time of object creation.</a:t>
            </a:r>
          </a:p>
          <a:p>
            <a:r>
              <a:rPr lang="en-US" dirty="0"/>
              <a:t> Used for the initialization of instance variables.</a:t>
            </a:r>
          </a:p>
          <a:p>
            <a:r>
              <a:rPr lang="en-US" dirty="0"/>
              <a:t>To assign the default value to instance variables.</a:t>
            </a:r>
          </a:p>
          <a:p>
            <a:r>
              <a:rPr lang="en-US" dirty="0"/>
              <a:t>To initializing objects of the class.</a:t>
            </a:r>
            <a:endParaRPr lang="en-IN" dirty="0"/>
          </a:p>
        </p:txBody>
      </p:sp>
      <p:pic>
        <p:nvPicPr>
          <p:cNvPr id="3074" name="Picture 2" descr="Freehand drawn thought bubble cartoon when? word. | Can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"/>
          <a:stretch/>
        </p:blipFill>
        <p:spPr bwMode="auto">
          <a:xfrm>
            <a:off x="9302687" y="863445"/>
            <a:ext cx="2607298" cy="1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Constructor() vs. Method()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5872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Constructor()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Method()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35872" y="1248858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name must be same</a:t>
                      </a:r>
                      <a:r>
                        <a:rPr lang="en-US" b="0" baseline="0" dirty="0"/>
                        <a:t> as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class name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name can be anything.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117428"/>
              </p:ext>
            </p:extLst>
          </p:nvPr>
        </p:nvGraphicFramePr>
        <p:xfrm>
          <a:off x="135872" y="1621416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Return types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does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not have </a:t>
                      </a:r>
                      <a:r>
                        <a:rPr lang="en-US" b="0" dirty="0"/>
                        <a:t>any return type, not even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must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have</a:t>
                      </a:r>
                      <a:r>
                        <a:rPr lang="en-US" b="0" baseline="0" dirty="0"/>
                        <a:t> return types, at least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188436"/>
              </p:ext>
            </p:extLst>
          </p:nvPr>
        </p:nvGraphicFramePr>
        <p:xfrm>
          <a:off x="135872" y="226638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 be invoked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implicitly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object is created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is called by the programmer. Invoked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explicitly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996894"/>
              </p:ext>
            </p:extLst>
          </p:nvPr>
        </p:nvGraphicFramePr>
        <p:xfrm>
          <a:off x="135872" y="2908187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initialize</a:t>
                      </a:r>
                      <a:r>
                        <a:rPr lang="en-US" b="0" dirty="0"/>
                        <a:t> an object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execute</a:t>
                      </a:r>
                      <a:r>
                        <a:rPr lang="en-US" b="0" dirty="0"/>
                        <a:t> the code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42212"/>
              </p:ext>
            </p:extLst>
          </p:nvPr>
        </p:nvGraphicFramePr>
        <p:xfrm>
          <a:off x="135872" y="3278730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Inheritance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cannot</a:t>
                      </a:r>
                      <a:r>
                        <a:rPr lang="en-US" b="0" baseline="0" dirty="0"/>
                        <a:t>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can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8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6" t="16870" r="1" b="45535"/>
          <a:stretch/>
        </p:blipFill>
        <p:spPr bwMode="auto">
          <a:xfrm>
            <a:off x="8797158" y="1709738"/>
            <a:ext cx="2171783" cy="1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1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2743200" cy="117957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895600"/>
          <a:ext cx="228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57600" y="4495800"/>
          <a:ext cx="2133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Methods (Actions)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29400" y="2743199"/>
          <a:ext cx="1524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On_Parked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On_Brake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10400" y="1219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OBJECT: CAR</a:t>
            </a:r>
          </a:p>
        </p:txBody>
      </p:sp>
      <p:cxnSp>
        <p:nvCxnSpPr>
          <p:cNvPr id="9" name="Straight Arrow Connector 8"/>
          <p:cNvCxnSpPr>
            <a:stCxn id="8" idx="1"/>
            <a:endCxn id="4" idx="3"/>
          </p:cNvCxnSpPr>
          <p:nvPr/>
        </p:nvCxnSpPr>
        <p:spPr>
          <a:xfrm flipH="1">
            <a:off x="6096000" y="1409700"/>
            <a:ext cx="91440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  <a:endCxn id="5" idx="0"/>
          </p:cNvCxnSpPr>
          <p:nvPr/>
        </p:nvCxnSpPr>
        <p:spPr>
          <a:xfrm flipH="1">
            <a:off x="1600200" y="1656588"/>
            <a:ext cx="1752600" cy="123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>
          <a:xfrm>
            <a:off x="4724400" y="2246376"/>
            <a:ext cx="0" cy="2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6096000" y="2133600"/>
            <a:ext cx="129540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27480"/>
            <a:ext cx="10326414" cy="5590565"/>
          </a:xfrm>
        </p:spPr>
        <p:txBody>
          <a:bodyPr/>
          <a:lstStyle/>
          <a:p>
            <a:r>
              <a:rPr lang="en-US" b="1" dirty="0"/>
              <a:t>Destructor</a:t>
            </a:r>
            <a:r>
              <a:rPr lang="en-US" dirty="0"/>
              <a:t> is the </a:t>
            </a:r>
            <a:r>
              <a:rPr lang="en-US" dirty="0">
                <a:solidFill>
                  <a:srgbClr val="C00000"/>
                </a:solidFill>
              </a:rPr>
              <a:t>opposite</a:t>
            </a:r>
            <a:r>
              <a:rPr lang="en-US" dirty="0"/>
              <a:t> to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Constructor is used to initialize objects while the destructor is used to </a:t>
            </a:r>
            <a:r>
              <a:rPr lang="en-US" dirty="0">
                <a:solidFill>
                  <a:srgbClr val="002060"/>
                </a:solidFill>
              </a:rPr>
              <a:t>delete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destroy</a:t>
            </a:r>
            <a:r>
              <a:rPr lang="en-US" dirty="0"/>
              <a:t> the object that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resource</a:t>
            </a:r>
            <a:r>
              <a:rPr lang="en-US" dirty="0"/>
              <a:t> occupied by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Destructor is an instance member function which is invoked automatically whenever an object is going to be destroyed. </a:t>
            </a:r>
          </a:p>
          <a:p>
            <a:r>
              <a:rPr lang="en-US" dirty="0"/>
              <a:t>In other words, a destructor is the last function that is going to be called before an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is </a:t>
            </a:r>
            <a:r>
              <a:rPr lang="en-US" dirty="0">
                <a:solidFill>
                  <a:srgbClr val="002060"/>
                </a:solidFill>
              </a:rPr>
              <a:t>destroyed</a:t>
            </a:r>
            <a:r>
              <a:rPr lang="en-US" dirty="0"/>
              <a:t>.</a:t>
            </a:r>
          </a:p>
          <a:p>
            <a:r>
              <a:rPr lang="en-US" dirty="0"/>
              <a:t>In java, there is a special method named </a:t>
            </a:r>
            <a:r>
              <a:rPr lang="en-IN" b="1" i="1" dirty="0">
                <a:solidFill>
                  <a:srgbClr val="002060"/>
                </a:solidFill>
              </a:rPr>
              <a:t>garbage collector</a:t>
            </a:r>
            <a:r>
              <a:rPr lang="en-US" dirty="0"/>
              <a:t> that automatically called when an object is no longer used. </a:t>
            </a:r>
          </a:p>
          <a:p>
            <a:r>
              <a:rPr lang="en-US" dirty="0"/>
              <a:t>When an object completes its </a:t>
            </a:r>
            <a:r>
              <a:rPr lang="en-US" dirty="0">
                <a:solidFill>
                  <a:srgbClr val="002060"/>
                </a:solidFill>
              </a:rPr>
              <a:t>life-cycle</a:t>
            </a:r>
            <a:r>
              <a:rPr lang="en-US" dirty="0"/>
              <a:t> the garbage collector deletes that object and </a:t>
            </a:r>
            <a:r>
              <a:rPr lang="en-US" dirty="0">
                <a:solidFill>
                  <a:srgbClr val="002060"/>
                </a:solidFill>
              </a:rPr>
              <a:t>de-allocates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memory occupied by the object.</a:t>
            </a:r>
          </a:p>
          <a:p>
            <a:r>
              <a:rPr lang="en-US" dirty="0"/>
              <a:t>In C++, dynamically allocated objects must be manually released by use of a </a:t>
            </a:r>
            <a:r>
              <a:rPr lang="en-US" b="1" dirty="0"/>
              <a:t>delete </a:t>
            </a:r>
            <a:r>
              <a:rPr lang="en-US" dirty="0"/>
              <a:t>operator.</a:t>
            </a:r>
            <a:endParaRPr lang="en-US" b="1" dirty="0"/>
          </a:p>
          <a:p>
            <a:r>
              <a:rPr lang="en-US" dirty="0"/>
              <a:t>Java takes a different approach: it handles </a:t>
            </a:r>
            <a:r>
              <a:rPr lang="en-US" dirty="0">
                <a:solidFill>
                  <a:srgbClr val="002060"/>
                </a:solidFill>
              </a:rPr>
              <a:t>de-allocation automatically</a:t>
            </a:r>
            <a:r>
              <a:rPr lang="en-US" dirty="0"/>
              <a:t>. </a:t>
            </a:r>
          </a:p>
          <a:p>
            <a:r>
              <a:rPr lang="en-US" dirty="0"/>
              <a:t>The technique that accomplishes this is </a:t>
            </a:r>
            <a:r>
              <a:rPr lang="en-IN" dirty="0"/>
              <a:t>known as “</a:t>
            </a:r>
            <a:r>
              <a:rPr lang="en-IN" b="1" i="1" dirty="0">
                <a:solidFill>
                  <a:srgbClr val="002060"/>
                </a:solidFill>
              </a:rPr>
              <a:t>garbage collection</a:t>
            </a:r>
            <a:r>
              <a:rPr lang="en-IN" i="1" dirty="0"/>
              <a:t>”.</a:t>
            </a:r>
            <a:endParaRPr lang="en-US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10303857" y="711201"/>
            <a:ext cx="1888143" cy="12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1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753799" cy="5590565"/>
          </a:xfrm>
        </p:spPr>
        <p:txBody>
          <a:bodyPr/>
          <a:lstStyle/>
          <a:p>
            <a:pPr marL="0" lvl="1" indent="0">
              <a:buNone/>
            </a:pPr>
            <a:r>
              <a:rPr lang="en-US" b="1" dirty="0"/>
              <a:t>Why Destructor?</a:t>
            </a:r>
          </a:p>
          <a:p>
            <a:pPr lvl="1"/>
            <a:r>
              <a:rPr lang="en-US" sz="2000" dirty="0"/>
              <a:t>When we create an object of the class(using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), it occupies some space in the memory. If we do not delete these objects, it remains in the memory and occupies </a:t>
            </a:r>
            <a:r>
              <a:rPr lang="en-US" sz="2000" dirty="0">
                <a:solidFill>
                  <a:srgbClr val="002060"/>
                </a:solidFill>
              </a:rPr>
              <a:t>unnecessary space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To resolve this problem, we use the </a:t>
            </a:r>
            <a:r>
              <a:rPr lang="en-US" sz="2000" b="1" dirty="0">
                <a:solidFill>
                  <a:srgbClr val="002060"/>
                </a:solidFill>
              </a:rPr>
              <a:t>destructor</a:t>
            </a:r>
            <a:r>
              <a:rPr lang="en-US" dirty="0"/>
              <a:t>. </a:t>
            </a:r>
          </a:p>
          <a:p>
            <a:r>
              <a:rPr lang="en-US" dirty="0"/>
              <a:t>Remember that </a:t>
            </a:r>
            <a:r>
              <a:rPr lang="en-US" b="1" dirty="0"/>
              <a:t>there is no concept of destructor in Java</a:t>
            </a:r>
            <a:r>
              <a:rPr lang="en-US" dirty="0"/>
              <a:t>. </a:t>
            </a:r>
          </a:p>
          <a:p>
            <a:r>
              <a:rPr lang="en-US" dirty="0"/>
              <a:t>Instead of destructor, Java provides the </a:t>
            </a:r>
            <a:r>
              <a:rPr lang="en-US" dirty="0">
                <a:solidFill>
                  <a:srgbClr val="002060"/>
                </a:solidFill>
              </a:rPr>
              <a:t>garbage collector </a:t>
            </a:r>
            <a:r>
              <a:rPr lang="en-US" dirty="0"/>
              <a:t>that works the same as the destructor. </a:t>
            </a:r>
          </a:p>
          <a:p>
            <a:r>
              <a:rPr lang="en-US" dirty="0"/>
              <a:t>The garbage collector is a program (</a:t>
            </a:r>
            <a:r>
              <a:rPr lang="en-US" dirty="0">
                <a:solidFill>
                  <a:srgbClr val="002060"/>
                </a:solidFill>
              </a:rPr>
              <a:t>thread</a:t>
            </a:r>
            <a:r>
              <a:rPr lang="en-US" dirty="0"/>
              <a:t>) that runs on the JVM. It </a:t>
            </a:r>
            <a:r>
              <a:rPr lang="en-US" dirty="0">
                <a:solidFill>
                  <a:srgbClr val="002060"/>
                </a:solidFill>
              </a:rPr>
              <a:t>automatically</a:t>
            </a:r>
            <a:r>
              <a:rPr lang="en-US" dirty="0"/>
              <a:t> deletes the unused objects (objects that are no longer used) and free-up the memory.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</a:rPr>
              <a:t>programmer</a:t>
            </a:r>
            <a:r>
              <a:rPr lang="en-US" dirty="0"/>
              <a:t> has no need to manage memory, manually. </a:t>
            </a:r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of garbage collector(destructor)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792103" cy="5590565"/>
          </a:xfrm>
        </p:spPr>
        <p:txBody>
          <a:bodyPr/>
          <a:lstStyle/>
          <a:p>
            <a:r>
              <a:rPr lang="en-US" dirty="0"/>
              <a:t>When the object is created it occupies the space in the heap. These objects are used by the threads. </a:t>
            </a:r>
          </a:p>
          <a:p>
            <a:r>
              <a:rPr lang="en-US" dirty="0"/>
              <a:t>If the objects are no longer used by the thread it becomes eligible for the garbage collection.</a:t>
            </a:r>
          </a:p>
          <a:p>
            <a:r>
              <a:rPr lang="en-US" dirty="0"/>
              <a:t>The memory occupied by that object is now available for new objects that are being created. </a:t>
            </a:r>
          </a:p>
          <a:p>
            <a:r>
              <a:rPr lang="en-US" dirty="0"/>
              <a:t>When the garbage collector destroys an object, the JRE calls </a:t>
            </a:r>
            <a:r>
              <a:rPr lang="en-US" b="1" dirty="0">
                <a:solidFill>
                  <a:srgbClr val="002060"/>
                </a:solidFill>
              </a:rPr>
              <a:t>finalize</a:t>
            </a:r>
            <a:r>
              <a:rPr lang="en-US" dirty="0">
                <a:solidFill>
                  <a:srgbClr val="002060"/>
                </a:solidFill>
              </a:rPr>
              <a:t>() method </a:t>
            </a:r>
            <a:r>
              <a:rPr lang="en-US" dirty="0"/>
              <a:t>to close the connections such as database and network connection.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8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590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60883" y="1749972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in Java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06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Variable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315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Method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824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Block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3333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Class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0"/>
            <a:endCxn id="4" idx="2"/>
          </p:cNvCxnSpPr>
          <p:nvPr/>
        </p:nvCxnSpPr>
        <p:spPr>
          <a:xfrm flipV="1">
            <a:off x="1713186" y="2648607"/>
            <a:ext cx="438281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2"/>
          </p:cNvCxnSpPr>
          <p:nvPr/>
        </p:nvCxnSpPr>
        <p:spPr>
          <a:xfrm flipV="1">
            <a:off x="4598276" y="2648607"/>
            <a:ext cx="149772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4" idx="2"/>
          </p:cNvCxnSpPr>
          <p:nvPr/>
        </p:nvCxnSpPr>
        <p:spPr>
          <a:xfrm flipH="1" flipV="1">
            <a:off x="6096000" y="2648607"/>
            <a:ext cx="138736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4" idx="2"/>
          </p:cNvCxnSpPr>
          <p:nvPr/>
        </p:nvCxnSpPr>
        <p:spPr>
          <a:xfrm flipH="1" flipV="1">
            <a:off x="6096000" y="2648607"/>
            <a:ext cx="427245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7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static keyword</a:t>
            </a:r>
            <a:r>
              <a:rPr lang="en-US" dirty="0"/>
              <a:t> is used for </a:t>
            </a:r>
            <a:r>
              <a:rPr lang="en-US" dirty="0">
                <a:solidFill>
                  <a:srgbClr val="002060"/>
                </a:solidFill>
              </a:rPr>
              <a:t>memory management</a:t>
            </a:r>
            <a:r>
              <a:rPr lang="en-US" dirty="0"/>
              <a:t>. </a:t>
            </a:r>
          </a:p>
          <a:p>
            <a:r>
              <a:rPr lang="en-US" dirty="0"/>
              <a:t>We can apply static keyword with </a:t>
            </a:r>
            <a:r>
              <a:rPr lang="en-US" dirty="0">
                <a:solidFill>
                  <a:srgbClr val="002060"/>
                </a:solidFill>
              </a:rPr>
              <a:t>variables, methods, blocks </a:t>
            </a:r>
            <a:r>
              <a:rPr lang="en-US" dirty="0"/>
              <a:t>and </a:t>
            </a:r>
            <a:r>
              <a:rPr lang="en-US" dirty="0">
                <a:solidFill>
                  <a:srgbClr val="002060"/>
                </a:solidFill>
              </a:rPr>
              <a:t>nested classes</a:t>
            </a:r>
            <a:r>
              <a:rPr lang="en-US" dirty="0"/>
              <a:t>. </a:t>
            </a:r>
          </a:p>
          <a:p>
            <a:r>
              <a:rPr lang="en-US" dirty="0"/>
              <a:t>The static keyword belongs to the class than an instance of the class.</a:t>
            </a:r>
          </a:p>
          <a:p>
            <a:r>
              <a:rPr lang="en-US" dirty="0"/>
              <a:t>The static can be: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Variable (also known as a class variable)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Method (also known as a class method)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Nested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variables have a property of </a:t>
            </a:r>
            <a:r>
              <a:rPr lang="en-US" dirty="0">
                <a:solidFill>
                  <a:srgbClr val="002060"/>
                </a:solidFill>
              </a:rPr>
              <a:t>preserving</a:t>
            </a:r>
            <a:r>
              <a:rPr lang="en-US" dirty="0"/>
              <a:t> their </a:t>
            </a:r>
            <a:r>
              <a:rPr lang="en-US" dirty="0">
                <a:solidFill>
                  <a:srgbClr val="002060"/>
                </a:solidFill>
              </a:rPr>
              <a:t>value</a:t>
            </a:r>
            <a:r>
              <a:rPr lang="en-US" dirty="0"/>
              <a:t> even after they are out of their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.</a:t>
            </a:r>
          </a:p>
          <a:p>
            <a:r>
              <a:rPr lang="en-US" dirty="0"/>
              <a:t>The static variable gets memory only once in the class area at the time of </a:t>
            </a:r>
            <a:r>
              <a:rPr lang="en-US" dirty="0">
                <a:solidFill>
                  <a:srgbClr val="002060"/>
                </a:solidFill>
              </a:rPr>
              <a:t>class loading</a:t>
            </a:r>
            <a:r>
              <a:rPr lang="en-US" dirty="0"/>
              <a:t>.</a:t>
            </a:r>
          </a:p>
          <a:p>
            <a:r>
              <a:rPr lang="en-US" b="1" dirty="0"/>
              <a:t>Advantage of static variable</a:t>
            </a:r>
            <a:r>
              <a:rPr lang="en-US" dirty="0"/>
              <a:t>: It makes program </a:t>
            </a:r>
            <a:r>
              <a:rPr lang="en-US" b="1" dirty="0"/>
              <a:t>memory efficient</a:t>
            </a:r>
            <a:r>
              <a:rPr lang="en-US" dirty="0"/>
              <a:t> (</a:t>
            </a:r>
            <a:r>
              <a:rPr lang="en-US" dirty="0">
                <a:solidFill>
                  <a:srgbClr val="002060"/>
                </a:solidFill>
              </a:rPr>
              <a:t>static variable saves memory</a:t>
            </a:r>
            <a:r>
              <a:rPr lang="en-US" dirty="0"/>
              <a:t>).</a:t>
            </a:r>
          </a:p>
          <a:p>
            <a:r>
              <a:rPr lang="en-US" b="1" dirty="0"/>
              <a:t>Characteristics of static variable:</a:t>
            </a:r>
          </a:p>
          <a:p>
            <a:pPr lvl="1"/>
            <a:r>
              <a:rPr lang="en-US" dirty="0"/>
              <a:t>It is initialized to zero when the first object of its class is created. No other initialization is allowed.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Only one copy </a:t>
            </a:r>
            <a:r>
              <a:rPr lang="en-US" dirty="0"/>
              <a:t>of that member is created for the entire class and is shared by all the objects of that class, no matter how many objects are created.</a:t>
            </a:r>
          </a:p>
          <a:p>
            <a:pPr lvl="1"/>
            <a:r>
              <a:rPr lang="en-US" dirty="0"/>
              <a:t>It is visible only within the class, but its </a:t>
            </a:r>
            <a:r>
              <a:rPr lang="en-US" dirty="0">
                <a:solidFill>
                  <a:srgbClr val="002060"/>
                </a:solidFill>
              </a:rPr>
              <a:t>lifetime</a:t>
            </a:r>
            <a:r>
              <a:rPr lang="en-US" dirty="0"/>
              <a:t> is the entire program.</a:t>
            </a:r>
          </a:p>
          <a:p>
            <a:pPr lvl="1"/>
            <a:r>
              <a:rPr lang="en-US" dirty="0"/>
              <a:t>Static variables are normally used to </a:t>
            </a:r>
            <a:r>
              <a:rPr lang="en-US" dirty="0">
                <a:solidFill>
                  <a:srgbClr val="002060"/>
                </a:solidFill>
              </a:rPr>
              <a:t>maintain values </a:t>
            </a:r>
            <a:r>
              <a:rPr lang="en-US" dirty="0"/>
              <a:t>common for all objects.</a:t>
            </a:r>
          </a:p>
          <a:p>
            <a:pPr lvl="1"/>
            <a:r>
              <a:rPr lang="en-US" dirty="0"/>
              <a:t>The class constructor does not initialize static variable.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2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vs</a:t>
            </a:r>
            <a:r>
              <a:rPr lang="en-US" dirty="0"/>
              <a:t> Non-Static Function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09650" y="928687"/>
          <a:ext cx="4105276" cy="367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8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MyProgram.java(Non-static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09650" y="1306511"/>
          <a:ext cx="4114800" cy="4079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87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=new   			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mp.add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return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48300" y="892174"/>
          <a:ext cx="4124326" cy="39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448300" y="1301748"/>
          <a:ext cx="4114800" cy="4098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92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kern="12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		return </a:t>
                      </a:r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6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of static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static method </a:t>
            </a:r>
            <a:r>
              <a:rPr lang="en-US" dirty="0">
                <a:solidFill>
                  <a:srgbClr val="301B92"/>
                </a:solidFill>
              </a:rPr>
              <a:t>can call only</a:t>
            </a:r>
            <a:r>
              <a:rPr lang="en-US" dirty="0"/>
              <a:t> other static methods and can not call a non-static method from it.</a:t>
            </a:r>
          </a:p>
          <a:p>
            <a:r>
              <a:rPr lang="en-US" dirty="0"/>
              <a:t>A static method can be accessed </a:t>
            </a:r>
            <a:r>
              <a:rPr lang="en-US" dirty="0">
                <a:solidFill>
                  <a:srgbClr val="301B92"/>
                </a:solidFill>
              </a:rPr>
              <a:t>directly</a:t>
            </a:r>
            <a:r>
              <a:rPr lang="en-US" dirty="0"/>
              <a:t> by the class name and doesn’t need any object</a:t>
            </a:r>
          </a:p>
          <a:p>
            <a:r>
              <a:rPr lang="en-US" dirty="0"/>
              <a:t>A static method cannot refer to </a:t>
            </a:r>
            <a:r>
              <a:rPr lang="en-US" b="1" u="sng" dirty="0"/>
              <a:t>“this” </a:t>
            </a:r>
            <a:r>
              <a:rPr lang="en-US" dirty="0"/>
              <a:t>or </a:t>
            </a:r>
            <a:r>
              <a:rPr lang="en-US" b="1" u="sng" dirty="0"/>
              <a:t>“super” </a:t>
            </a:r>
            <a:r>
              <a:rPr lang="en-US" dirty="0"/>
              <a:t>keywords.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1370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Method: WAP using class Rectangle and calculate area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15" y="863444"/>
            <a:ext cx="5166959" cy="559056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java.util</a:t>
            </a:r>
            <a:r>
              <a:rPr lang="en-IN" sz="2000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Rectangle</a:t>
            </a:r>
            <a:r>
              <a:rPr lang="en-IN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height;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width;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void </a:t>
            </a:r>
            <a:r>
              <a:rPr lang="en-IN" sz="2000" b="1" dirty="0" err="1">
                <a:latin typeface="Consolas" panose="020B0609020204030204" pitchFamily="49" charset="0"/>
              </a:rPr>
              <a:t>calArea</a:t>
            </a:r>
            <a:r>
              <a:rPr lang="en-IN" sz="2000" b="1" dirty="0">
                <a:latin typeface="Consolas" panose="020B0609020204030204" pitchFamily="49" charset="0"/>
              </a:rPr>
              <a:t>() </a:t>
            </a:r>
            <a:r>
              <a:rPr lang="en-IN" sz="2000" dirty="0">
                <a:latin typeface="Consolas" panose="020B0609020204030204" pitchFamily="49" charset="0"/>
              </a:rPr>
              <a:t>{       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 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"Area= "</a:t>
            </a:r>
            <a:r>
              <a:rPr lang="en-IN" sz="2000" dirty="0">
                <a:latin typeface="Consolas" panose="020B0609020204030204" pitchFamily="49" charset="0"/>
              </a:rPr>
              <a:t> 			       +height*width);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419165" y="863443"/>
            <a:ext cx="650613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MyRectangle</a:t>
            </a:r>
            <a:r>
              <a:rPr lang="en-IN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Rectangle r1=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height:"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r1.height=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width:"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r1.width=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 err="1">
                <a:latin typeface="Consolas" panose="020B0609020204030204" pitchFamily="49" charset="0"/>
              </a:rPr>
              <a:t>Rectangle.calArea</a:t>
            </a:r>
            <a:r>
              <a:rPr lang="en-IN" sz="2000" b="1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469090" y="5295881"/>
            <a:ext cx="3829050" cy="12113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469090" y="496669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6191151" y="4647138"/>
            <a:ext cx="3184635" cy="39413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01222" y="2877459"/>
            <a:ext cx="3523372" cy="31522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58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Objects - Computer Science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3" y="1589087"/>
            <a:ext cx="6952661" cy="37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932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keyword is mainly used for </a:t>
            </a:r>
            <a:r>
              <a:rPr lang="en-US" i="1" dirty="0">
                <a:solidFill>
                  <a:schemeClr val="tx2"/>
                </a:solidFill>
              </a:rPr>
              <a:t>memory management</a:t>
            </a:r>
            <a:r>
              <a:rPr lang="en-US" dirty="0"/>
              <a:t>.</a:t>
            </a:r>
          </a:p>
          <a:p>
            <a:r>
              <a:rPr lang="en-US" dirty="0"/>
              <a:t>It can be used with 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Nested classes</a:t>
            </a:r>
          </a:p>
          <a:p>
            <a:r>
              <a:rPr lang="en-US" dirty="0"/>
              <a:t>Basically, static is used for a constant variable or a method that is same for every instance of a class.</a:t>
            </a:r>
          </a:p>
          <a:p>
            <a:r>
              <a:rPr lang="en-US" dirty="0"/>
              <a:t>The static variable can be used to refer to the common property of all objects.</a:t>
            </a:r>
          </a:p>
          <a:p>
            <a:r>
              <a:rPr lang="en-US" dirty="0"/>
              <a:t>The static variable gets memory only once in the class area at the time of class loading.</a:t>
            </a:r>
          </a:p>
          <a:p>
            <a:r>
              <a:rPr lang="en-US" dirty="0"/>
              <a:t>It makes your program memory efficient.</a:t>
            </a:r>
          </a:p>
          <a:p>
            <a:r>
              <a:rPr lang="en-US" dirty="0"/>
              <a:t>Syntax</a:t>
            </a:r>
          </a:p>
          <a:p>
            <a:pPr marL="363538" indent="0">
              <a:buNone/>
            </a:pP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7F0055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variablename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StudentDemo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apply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/>
              <a:t> keyword with any method, it is known as </a:t>
            </a:r>
            <a:r>
              <a:rPr lang="en-US" i="1" dirty="0">
                <a:solidFill>
                  <a:srgbClr val="002060"/>
                </a:solidFill>
              </a:rPr>
              <a:t>static method.</a:t>
            </a:r>
          </a:p>
          <a:p>
            <a:r>
              <a:rPr lang="en-US" dirty="0"/>
              <a:t>A static method belongs to the </a:t>
            </a:r>
            <a:r>
              <a:rPr lang="en-US" b="1" u="sng" dirty="0"/>
              <a:t>class</a:t>
            </a:r>
            <a:r>
              <a:rPr lang="en-US" dirty="0"/>
              <a:t> rather than the object of a class.</a:t>
            </a:r>
          </a:p>
          <a:p>
            <a:r>
              <a:rPr lang="en-US" dirty="0"/>
              <a:t>A static method can be invoked without the need for creating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 static method can access static data member and can change the value of it.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Restrictions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static method cannot use non-static data member or call non-static method directly.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this</a:t>
            </a:r>
            <a:r>
              <a:rPr lang="en-US" dirty="0"/>
              <a:t> and </a:t>
            </a:r>
            <a:r>
              <a:rPr lang="en-US" b="1" dirty="0"/>
              <a:t>super</a:t>
            </a:r>
            <a:r>
              <a:rPr lang="en-US" dirty="0"/>
              <a:t> cannot be used in static context.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String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="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abc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change()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 = 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DIET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	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= 10;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Student(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r, String n)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display()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TestStaticMethod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Student.</a:t>
            </a:r>
            <a:r>
              <a:rPr lang="en-IN" i="1" dirty="0" err="1">
                <a:latin typeface="Consolas" panose="020B0609020204030204" pitchFamily="49" charset="0"/>
              </a:rPr>
              <a:t>change</a:t>
            </a:r>
            <a:r>
              <a:rPr lang="en-IN" dirty="0">
                <a:latin typeface="Consolas" panose="020B0609020204030204" pitchFamily="49" charset="0"/>
              </a:rPr>
              <a:t>();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Student(111,"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Tom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Student(222,"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Jerry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	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1828800"/>
            <a:ext cx="16002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77534"/>
            <a:ext cx="6572250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6572250" cy="14287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5403385" y="1505534"/>
            <a:ext cx="3276600" cy="570916"/>
          </a:xfrm>
          <a:prstGeom prst="borderCallout1">
            <a:avLst>
              <a:gd name="adj1" fmla="val 45220"/>
              <a:gd name="adj2" fmla="val -490"/>
              <a:gd name="adj3" fmla="val 59128"/>
              <a:gd name="adj4" fmla="val -793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We can not use </a:t>
            </a:r>
            <a:r>
              <a:rPr lang="en-IN" dirty="0">
                <a:solidFill>
                  <a:srgbClr val="FF0000"/>
                </a:solidFill>
              </a:rPr>
              <a:t>non-static</a:t>
            </a:r>
            <a:r>
              <a:rPr lang="en-IN" dirty="0">
                <a:solidFill>
                  <a:schemeClr val="tx1"/>
                </a:solidFill>
              </a:rPr>
              <a:t> variables in </a:t>
            </a:r>
            <a:r>
              <a:rPr lang="en-IN" dirty="0">
                <a:solidFill>
                  <a:srgbClr val="FF0000"/>
                </a:solidFill>
              </a:rPr>
              <a:t>static methods</a:t>
            </a:r>
          </a:p>
        </p:txBody>
      </p:sp>
    </p:spTree>
    <p:extLst>
      <p:ext uri="{BB962C8B-B14F-4D97-AF65-F5344CB8AC3E}">
        <p14:creationId xmlns:p14="http://schemas.microsoft.com/office/powerpoint/2010/main" val="6363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Block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block is executed </a:t>
            </a:r>
            <a:r>
              <a:rPr lang="en-US" dirty="0">
                <a:solidFill>
                  <a:srgbClr val="002060"/>
                </a:solidFill>
              </a:rPr>
              <a:t>exactly once</a:t>
            </a:r>
            <a:r>
              <a:rPr lang="en-US" dirty="0"/>
              <a:t>, when the class is first loaded.</a:t>
            </a:r>
          </a:p>
          <a:p>
            <a:r>
              <a:rPr lang="en-US" dirty="0"/>
              <a:t>It is used to </a:t>
            </a:r>
            <a:r>
              <a:rPr lang="en-US" dirty="0">
                <a:solidFill>
                  <a:srgbClr val="002060"/>
                </a:solidFill>
              </a:rPr>
              <a:t>initialize static variables </a:t>
            </a:r>
            <a:r>
              <a:rPr lang="en-US" dirty="0"/>
              <a:t>of the class.</a:t>
            </a:r>
          </a:p>
          <a:p>
            <a:r>
              <a:rPr lang="en-US" dirty="0"/>
              <a:t>It will be executed even </a:t>
            </a:r>
            <a:r>
              <a:rPr lang="en-US" dirty="0">
                <a:solidFill>
                  <a:srgbClr val="002060"/>
                </a:solidFill>
              </a:rPr>
              <a:t>before the main() </a:t>
            </a:r>
            <a:r>
              <a:rPr lang="en-US" dirty="0"/>
              <a:t>method.</a:t>
            </a:r>
          </a:p>
          <a:p>
            <a:r>
              <a:rPr lang="en-US" dirty="0"/>
              <a:t>Syntax</a:t>
            </a:r>
          </a:p>
          <a:p>
            <a:endParaRPr lang="en-US" dirty="0"/>
          </a:p>
          <a:p>
            <a:r>
              <a:rPr lang="en-US" b="1" dirty="0"/>
              <a:t>How to call static block in java?</a:t>
            </a:r>
          </a:p>
          <a:p>
            <a:pPr lvl="1"/>
            <a:r>
              <a:rPr lang="en-US" dirty="0"/>
              <a:t>Unlike method, there is no specified way to call a static block.</a:t>
            </a:r>
          </a:p>
          <a:p>
            <a:pPr lvl="1"/>
            <a:r>
              <a:rPr lang="en-US" dirty="0"/>
              <a:t>The static block </a:t>
            </a:r>
            <a:r>
              <a:rPr lang="en-US" dirty="0">
                <a:solidFill>
                  <a:srgbClr val="002060"/>
                </a:solidFill>
              </a:rPr>
              <a:t>executes automatically </a:t>
            </a:r>
            <a:r>
              <a:rPr lang="en-US" dirty="0"/>
              <a:t>when the class is loaded in memory. 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94971" y="2183854"/>
            <a:ext cx="682171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static {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	      </a:t>
            </a:r>
            <a:r>
              <a:rPr lang="en-IN" dirty="0">
                <a:latin typeface="Consolas" panose="020B0609020204030204" pitchFamily="49" charset="0"/>
              </a:rPr>
              <a:t>//initialisation of static variables…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19977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Static Block, Method and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0" y="747332"/>
            <a:ext cx="11929641" cy="5929239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StaticDemo</a:t>
            </a:r>
            <a:r>
              <a:rPr lang="en-IN" sz="1800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 = 4; 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 &amp; initialized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b; 	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void 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x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("Static method initialized.");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"x = "</a:t>
            </a:r>
            <a:r>
              <a:rPr lang="en-IN" sz="1800" dirty="0">
                <a:latin typeface="Consolas" panose="020B0609020204030204" pitchFamily="49" charset="0"/>
              </a:rPr>
              <a:t> + x);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 = " </a:t>
            </a:r>
            <a:r>
              <a:rPr lang="en-IN" sz="1800" dirty="0">
                <a:latin typeface="Consolas" panose="020B0609020204030204" pitchFamily="49" charset="0"/>
              </a:rPr>
              <a:t>+ a);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"b = " </a:t>
            </a:r>
            <a:r>
              <a:rPr lang="en-IN" sz="1800" dirty="0">
                <a:latin typeface="Consolas" panose="020B0609020204030204" pitchFamily="49" charset="0"/>
              </a:rPr>
              <a:t>+ b);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method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b="1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</a:t>
            </a:r>
            <a:r>
              <a:rPr lang="en-IN" sz="1800" b="1" dirty="0" err="1">
                <a:latin typeface="Consolas" panose="020B0609020204030204" pitchFamily="49" charset="0"/>
              </a:rPr>
              <a:t>System.out.println</a:t>
            </a:r>
            <a:r>
              <a:rPr lang="en-IN" sz="1800" b="1" dirty="0"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"Static block initialized."</a:t>
            </a:r>
            <a:r>
              <a:rPr lang="en-IN" sz="18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 b= a * 5;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block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[])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main()..."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IN" sz="1800" dirty="0"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(44);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275343" y="4670954"/>
            <a:ext cx="3916657" cy="189425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block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main()...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method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x = 44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 = 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 = 20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275343" y="4336044"/>
            <a:ext cx="766302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855" y="3736428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87844" y="4420862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55" y="5018034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487844" y="5055124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55" y="1730477"/>
            <a:ext cx="7457090" cy="196982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487844" y="1730477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static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we declare a field static, exactly </a:t>
            </a:r>
            <a:r>
              <a:rPr lang="en-US" dirty="0">
                <a:solidFill>
                  <a:srgbClr val="002060"/>
                </a:solidFill>
              </a:rPr>
              <a:t>a single copy </a:t>
            </a:r>
            <a:r>
              <a:rPr lang="en-US" dirty="0"/>
              <a:t>of that field is created and </a:t>
            </a:r>
            <a:r>
              <a:rPr lang="en-US" dirty="0">
                <a:solidFill>
                  <a:srgbClr val="002060"/>
                </a:solidFill>
              </a:rPr>
              <a:t>shared</a:t>
            </a:r>
            <a:r>
              <a:rPr lang="en-US" dirty="0"/>
              <a:t> among all instances of that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variables belong to a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, we can access them directly using class name. Thus, we don't need any object reference.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only </a:t>
            </a:r>
            <a:r>
              <a:rPr lang="en-US" dirty="0">
                <a:solidFill>
                  <a:srgbClr val="002060"/>
                </a:solidFill>
              </a:rPr>
              <a:t>declare</a:t>
            </a:r>
            <a:r>
              <a:rPr lang="en-US" dirty="0"/>
              <a:t> static variables at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level.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access static fields without </a:t>
            </a:r>
            <a:r>
              <a:rPr lang="en-US" dirty="0">
                <a:solidFill>
                  <a:srgbClr val="002060"/>
                </a:solidFill>
              </a:rPr>
              <a:t>object initialization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be </a:t>
            </a:r>
            <a:r>
              <a:rPr lang="en-US" dirty="0">
                <a:solidFill>
                  <a:srgbClr val="002060"/>
                </a:solidFill>
              </a:rPr>
              <a:t>overridden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methods can't be static.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use </a:t>
            </a:r>
            <a:r>
              <a:rPr lang="en-US" dirty="0">
                <a:solidFill>
                  <a:srgbClr val="002060"/>
                </a:solidFill>
              </a:rPr>
              <a:t>this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super</a:t>
            </a:r>
            <a:r>
              <a:rPr lang="en-US" dirty="0"/>
              <a:t> keywords.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access instance variables and instance methods directly. They need some object reference to do so.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class can have </a:t>
            </a:r>
            <a:r>
              <a:rPr lang="en-US" dirty="0">
                <a:solidFill>
                  <a:srgbClr val="002060"/>
                </a:solidFill>
              </a:rPr>
              <a:t>multiple</a:t>
            </a:r>
            <a:r>
              <a:rPr lang="en-US" dirty="0"/>
              <a:t> </a:t>
            </a:r>
            <a:r>
              <a:rPr lang="en-US" i="1" dirty="0"/>
              <a:t>static</a:t>
            </a:r>
            <a:r>
              <a:rPr lang="en-US" dirty="0"/>
              <a:t> blocks.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and 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 of mutable object can be changed, while content of immutable objects can not be changed.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"returned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368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as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 dirty="0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TimeDemo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64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 dirty="0"/>
              <a:t>We can create an array of object in java.</a:t>
            </a:r>
          </a:p>
          <a:p>
            <a:r>
              <a:rPr lang="en-US" dirty="0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 dirty="0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 -- 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ArrayOfObjectDemo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Student(102,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 "OOP"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Inheritance – The Aikins-Mensah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906001"/>
            <a:ext cx="7394692" cy="52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394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1857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36164" cy="5590565"/>
          </a:xfrm>
        </p:spPr>
        <p:txBody>
          <a:bodyPr/>
          <a:lstStyle/>
          <a:p>
            <a:r>
              <a:rPr lang="en-US" b="1" dirty="0"/>
              <a:t>Nested Class: </a:t>
            </a:r>
            <a:r>
              <a:rPr lang="en-IN" dirty="0"/>
              <a:t>Class </a:t>
            </a:r>
            <a:r>
              <a:rPr lang="en-IN" dirty="0">
                <a:solidFill>
                  <a:srgbClr val="002060"/>
                </a:solidFill>
              </a:rPr>
              <a:t>within</a:t>
            </a:r>
            <a:r>
              <a:rPr lang="en-IN" dirty="0"/>
              <a:t> another class</a:t>
            </a:r>
          </a:p>
          <a:p>
            <a:r>
              <a:rPr lang="en-US" b="1" dirty="0"/>
              <a:t>Scope</a:t>
            </a:r>
            <a:r>
              <a:rPr lang="en-US" dirty="0"/>
              <a:t>: Nested class is bounded by the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 of its enclosing class.</a:t>
            </a:r>
          </a:p>
          <a:p>
            <a:pPr lvl="1"/>
            <a:r>
              <a:rPr lang="en-US" dirty="0"/>
              <a:t>E.g. class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defined within class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then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known to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but not outside of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.</a:t>
            </a:r>
          </a:p>
          <a:p>
            <a:r>
              <a:rPr lang="en-US" dirty="0"/>
              <a:t>A nested class has access to the members, including private members of the class in which it is nested. </a:t>
            </a:r>
          </a:p>
          <a:p>
            <a:r>
              <a:rPr lang="en-US" dirty="0"/>
              <a:t>However, the enclosing class does not have access to the members of the nested class. i.e. Class B can access private member of class A, while reverse is not accessible.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8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pic>
        <p:nvPicPr>
          <p:cNvPr id="4" name="Picture 2" descr="Inner and Nested Classes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51" y="1115123"/>
            <a:ext cx="5366971" cy="4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637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Nested class: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21548" y="1831632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6806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6920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Non- 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986110" y="3221520"/>
            <a:ext cx="202474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6010852" y="3221520"/>
            <a:ext cx="215537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2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Non-Static Nested Class: InnerOuterDemo.java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private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a=100;//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instance variable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void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void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3586" y="2986113"/>
            <a:ext cx="6198168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Static Nested Class: </a:t>
            </a:r>
            <a:r>
              <a:rPr lang="en-US" sz="3600" dirty="0" err="1">
                <a:solidFill>
                  <a:schemeClr val="tx1"/>
                </a:solidFill>
              </a:rPr>
              <a:t>InnerOuterDemo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743" y="2986113"/>
            <a:ext cx="6547011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50288" y="1171365"/>
            <a:ext cx="1378424" cy="37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50288" y="1166719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107387" y="11698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a=100;//instance variable </a:t>
            </a:r>
            <a:endParaRPr lang="en-IN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926080" y="863444"/>
            <a:ext cx="3584448" cy="745900"/>
          </a:xfrm>
          <a:prstGeom prst="wedgeRoundRectCallout">
            <a:avLst>
              <a:gd name="adj1" fmla="val -59051"/>
              <a:gd name="adj2" fmla="val -860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error: non-static variable a cannot be referenced from a static context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10" grpId="0"/>
      <p:bldP spid="11" grpId="0"/>
      <p:bldP spid="11" grpId="1"/>
      <p:bldP spid="9" grpId="0" animBg="1"/>
      <p:bldP spid="9" grpId="1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remember: Inner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332682" cy="5590565"/>
          </a:xfrm>
        </p:spPr>
        <p:txBody>
          <a:bodyPr/>
          <a:lstStyle/>
          <a:p>
            <a:r>
              <a:rPr lang="en-US" dirty="0"/>
              <a:t>Inner class implements </a:t>
            </a:r>
            <a:r>
              <a:rPr lang="en-US" b="1" dirty="0"/>
              <a:t>a security mechanism in Java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2060"/>
                </a:solidFill>
              </a:rPr>
              <a:t>Reduces encapsulation</a:t>
            </a:r>
            <a:r>
              <a:rPr lang="en-US" dirty="0"/>
              <a:t>, more </a:t>
            </a:r>
            <a:r>
              <a:rPr lang="en-US" dirty="0">
                <a:solidFill>
                  <a:srgbClr val="002060"/>
                </a:solidFill>
              </a:rPr>
              <a:t>organized code</a:t>
            </a:r>
            <a:r>
              <a:rPr lang="en-US" dirty="0"/>
              <a:t>  by logically grouping the classes.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4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Write a class named Rectangle to represent a rectangle. It contains following members:</a:t>
            </a:r>
            <a:br>
              <a:rPr lang="en-US" dirty="0"/>
            </a:br>
            <a:r>
              <a:rPr lang="en-US" dirty="0"/>
              <a:t>Data: width (double) and height (double) that specify the width and height of the rectangle.</a:t>
            </a:r>
            <a:br>
              <a:rPr lang="en-US" dirty="0"/>
            </a:br>
            <a:r>
              <a:rPr lang="en-US" dirty="0"/>
              <a:t>Methods:</a:t>
            </a:r>
            <a:br>
              <a:rPr lang="en-US" dirty="0"/>
            </a:br>
            <a:r>
              <a:rPr lang="en-US" dirty="0"/>
              <a:t>1. A no-</a:t>
            </a:r>
            <a:r>
              <a:rPr lang="en-US" dirty="0" err="1"/>
              <a:t>arg</a:t>
            </a:r>
            <a:r>
              <a:rPr lang="en-US" dirty="0"/>
              <a:t> constructor that creates a default rectangle.</a:t>
            </a:r>
            <a:br>
              <a:rPr lang="en-US" dirty="0"/>
            </a:br>
            <a:r>
              <a:rPr lang="en-US" dirty="0"/>
              <a:t>2. A constructor that creates a rectangle with the specified width and height.</a:t>
            </a:r>
            <a:br>
              <a:rPr lang="en-US" dirty="0"/>
            </a:br>
            <a:r>
              <a:rPr lang="en-US" dirty="0"/>
              <a:t>3. A method named </a:t>
            </a:r>
            <a:r>
              <a:rPr lang="en-US" dirty="0" err="1"/>
              <a:t>getArea</a:t>
            </a:r>
            <a:r>
              <a:rPr lang="en-US" dirty="0"/>
              <a:t>() that returns the area of this rectangle.</a:t>
            </a:r>
            <a:br>
              <a:rPr lang="en-US" dirty="0"/>
            </a:br>
            <a:r>
              <a:rPr lang="en-US" dirty="0"/>
              <a:t>4. A method named </a:t>
            </a:r>
            <a:r>
              <a:rPr lang="en-US" dirty="0" err="1"/>
              <a:t>getPerimeter</a:t>
            </a:r>
            <a:r>
              <a:rPr lang="en-US" dirty="0"/>
              <a:t>() that returns the perimeter. </a:t>
            </a:r>
          </a:p>
          <a:p>
            <a:pPr algn="l"/>
            <a:r>
              <a:rPr lang="en-IN" dirty="0"/>
              <a:t>Write a program to create circle class with area function to find area of circle.</a:t>
            </a:r>
          </a:p>
          <a:p>
            <a:pPr algn="l"/>
            <a:r>
              <a:rPr lang="en-IN" dirty="0"/>
              <a:t>Define time class with hour and minute. Also define addition method to add two time objects.</a:t>
            </a:r>
          </a:p>
          <a:p>
            <a:pPr algn="l"/>
            <a:r>
              <a:rPr lang="en-US" dirty="0"/>
              <a:t>Declare a class called student having following data </a:t>
            </a:r>
            <a:r>
              <a:rPr lang="en-US" dirty="0" err="1">
                <a:latin typeface="Consolas" panose="020B0609020204030204" pitchFamily="49" charset="0"/>
              </a:rPr>
              <a:t>members:id_no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no_of_subjects_registered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subject_code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subject_credits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grade_obtained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spi</a:t>
            </a:r>
            <a:r>
              <a:rPr lang="en-US" dirty="0"/>
              <a:t>. Define constructor and </a:t>
            </a:r>
            <a:r>
              <a:rPr lang="en-US" dirty="0" err="1">
                <a:latin typeface="Consolas" panose="020B0609020204030204" pitchFamily="49" charset="0"/>
              </a:rPr>
              <a:t>calculate_spi</a:t>
            </a:r>
            <a:r>
              <a:rPr lang="en-US" dirty="0"/>
              <a:t> methods. Define main to instantiate an array for objects of class student to process data of n students.</a:t>
            </a:r>
          </a:p>
        </p:txBody>
      </p:sp>
    </p:spTree>
    <p:extLst>
      <p:ext uri="{BB962C8B-B14F-4D97-AF65-F5344CB8AC3E}">
        <p14:creationId xmlns:p14="http://schemas.microsoft.com/office/powerpoint/2010/main" val="2898482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object of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class represents a string of characters.</a:t>
            </a:r>
          </a:p>
          <a:p>
            <a:pPr>
              <a:lnSpc>
                <a:spcPct val="100000"/>
              </a:lnSpc>
            </a:pPr>
            <a:r>
              <a:rPr lang="en-US" dirty="0"/>
              <a:t>The String class belongs to the </a:t>
            </a:r>
            <a:r>
              <a:rPr lang="en-US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java.lang</a:t>
            </a:r>
            <a:r>
              <a:rPr lang="en-US" dirty="0"/>
              <a:t> package, which does not require an import statement.</a:t>
            </a:r>
          </a:p>
          <a:p>
            <a:pPr>
              <a:lnSpc>
                <a:spcPct val="100000"/>
              </a:lnSpc>
            </a:pPr>
            <a:r>
              <a:rPr lang="en-US" dirty="0"/>
              <a:t>Like other classes,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has constructors and methods.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class has </a:t>
            </a:r>
            <a:r>
              <a:rPr lang="en-US" b="1" dirty="0"/>
              <a:t>two operators</a:t>
            </a:r>
            <a:r>
              <a:rPr lang="en-US" dirty="0"/>
              <a:t>, </a:t>
            </a:r>
            <a:r>
              <a:rPr lang="en-US" b="1" dirty="0"/>
              <a:t>+ and +=</a:t>
            </a:r>
            <a:r>
              <a:rPr lang="en-US" dirty="0"/>
              <a:t> (used for concatenation).</a:t>
            </a:r>
          </a:p>
          <a:p>
            <a:pPr>
              <a:lnSpc>
                <a:spcPct val="100000"/>
              </a:lnSpc>
            </a:pPr>
            <a:r>
              <a:rPr lang="en-US" dirty="0"/>
              <a:t>Empty String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empty String has no characters.  It’s length is 0.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Not the same as an uninitialized String.</a:t>
            </a: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4261832" y="4174548"/>
            <a:ext cx="1600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 flipV="1">
            <a:off x="4804757" y="4174548"/>
            <a:ext cx="1057275" cy="287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5795357" y="3955473"/>
            <a:ext cx="2133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dirty="0"/>
              <a:t>Empty</a:t>
            </a:r>
            <a:r>
              <a:rPr lang="en-US" sz="2400" dirty="0"/>
              <a:t> strings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0957" y="4004685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5795357" y="5072959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This is </a:t>
            </a:r>
            <a:r>
              <a:rPr lang="en-US" sz="2400" b="1" dirty="0"/>
              <a:t>null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V="1">
            <a:off x="4457699" y="5330133"/>
            <a:ext cx="1337657" cy="3567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70957" y="548237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73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6" grpId="0" animBg="1"/>
      <p:bldP spid="37" grpId="0" animBg="1"/>
      <p:bldP spid="38" grpId="0" build="allAtOnce" animBg="1"/>
      <p:bldP spid="43" grpId="0" animBg="1"/>
      <p:bldP spid="44" grpId="0" animBg="1"/>
      <p:bldP spid="45" grpId="0" build="allAtOnce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Copy constructor creates a copy of an existing String.</a:t>
            </a:r>
          </a:p>
          <a:p>
            <a:endParaRPr lang="en-US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5127568" y="1762413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6018155" y="1932276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5127568" y="2195801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>
            <a:off x="6014980" y="2362488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6475355" y="1706851"/>
            <a:ext cx="1673225" cy="457200"/>
            <a:chOff x="1408" y="2838"/>
            <a:chExt cx="1054" cy="288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6475355" y="2129126"/>
            <a:ext cx="1673225" cy="457200"/>
            <a:chOff x="1408" y="2838"/>
            <a:chExt cx="1054" cy="288"/>
          </a:xfrm>
        </p:grpSpPr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495243" y="1336963"/>
            <a:ext cx="695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Copy Constructor: Each variable points to a different copy of the String.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5151380" y="3229263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V="1">
            <a:off x="6041968" y="3415316"/>
            <a:ext cx="609600" cy="76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flipV="1">
            <a:off x="6041968" y="3632488"/>
            <a:ext cx="685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6502343" y="3165763"/>
            <a:ext cx="1673225" cy="457200"/>
            <a:chOff x="1408" y="2838"/>
            <a:chExt cx="1054" cy="288"/>
          </a:xfrm>
        </p:grpSpPr>
        <p:sp>
          <p:nvSpPr>
            <p:cNvPr id="19" name="Text Box 4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0" name="AutoShape 4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5151380" y="3651538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503181" y="2789526"/>
            <a:ext cx="553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Assignment: Both variables point to the same String.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9368" y="1820932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368" y="3292544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77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 build="p" bldLvl="5" animBg="1"/>
      <p:bldP spid="24" grpId="0" build="p" bldLvl="5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366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79425" y="1371600"/>
            <a:ext cx="5316335" cy="5082409"/>
          </a:xfrm>
        </p:spPr>
        <p:txBody>
          <a:bodyPr>
            <a:normAutofit/>
          </a:bodyPr>
          <a:lstStyle/>
          <a:p>
            <a:pPr lvl="0" algn="just">
              <a:lnSpc>
                <a:spcPct val="90000"/>
              </a:lnSpc>
              <a:buNone/>
              <a:defRPr/>
            </a:pPr>
            <a:r>
              <a:rPr lang="en-US" b="1" dirty="0"/>
              <a:t>Less efficient </a:t>
            </a:r>
            <a:r>
              <a:rPr lang="en-US" dirty="0"/>
              <a:t>— you need to create a new string and throw away the old one even for small changes.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201295" y="914043"/>
            <a:ext cx="0" cy="5562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7935323" y="914400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9425" y="2956679"/>
            <a:ext cx="4621538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  <a:endParaRPr lang="en-US" dirty="0"/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toUpperCase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(0));</a:t>
            </a:r>
            <a:endParaRPr lang="en-US" dirty="0"/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(1);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460375" y="4572000"/>
            <a:ext cx="8651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word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7755775" y="4662488"/>
            <a:ext cx="304800" cy="304800"/>
            <a:chOff x="1536" y="3696"/>
            <a:chExt cx="192" cy="1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603375" y="5576888"/>
            <a:ext cx="6858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603375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10021138" y="5292725"/>
            <a:ext cx="1087437" cy="671513"/>
            <a:chOff x="0" y="0"/>
            <a:chExt cx="20000" cy="2000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227"/>
              <a:ext cx="19930" cy="6150"/>
            </a:xfrm>
            <a:custGeom>
              <a:avLst/>
              <a:gdLst/>
              <a:ahLst/>
              <a:cxnLst>
                <a:cxn ang="0">
                  <a:pos x="0" y="19938"/>
                </a:cxn>
                <a:cxn ang="0">
                  <a:pos x="5490" y="0"/>
                </a:cxn>
                <a:cxn ang="0">
                  <a:pos x="5349" y="0"/>
                </a:cxn>
                <a:cxn ang="0">
                  <a:pos x="19988" y="0"/>
                </a:cxn>
                <a:cxn ang="0">
                  <a:pos x="16188" y="19938"/>
                </a:cxn>
                <a:cxn ang="0">
                  <a:pos x="0" y="19938"/>
                </a:cxn>
              </a:cxnLst>
              <a:rect l="0" t="0" r="r" b="b"/>
              <a:pathLst>
                <a:path w="20000" h="20000">
                  <a:moveTo>
                    <a:pt x="0" y="19938"/>
                  </a:moveTo>
                  <a:lnTo>
                    <a:pt x="5490" y="0"/>
                  </a:lnTo>
                  <a:lnTo>
                    <a:pt x="5349" y="0"/>
                  </a:lnTo>
                  <a:lnTo>
                    <a:pt x="19988" y="0"/>
                  </a:lnTo>
                  <a:lnTo>
                    <a:pt x="16188" y="19938"/>
                  </a:lnTo>
                  <a:lnTo>
                    <a:pt x="0" y="19938"/>
                  </a:lnTo>
                  <a:close/>
                </a:path>
              </a:pathLst>
            </a:custGeom>
            <a:solidFill>
              <a:srgbClr val="DFDFD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3957" y="0"/>
              <a:ext cx="6043" cy="20002"/>
            </a:xfrm>
            <a:custGeom>
              <a:avLst/>
              <a:gdLst/>
              <a:ahLst/>
              <a:cxnLst>
                <a:cxn ang="0">
                  <a:pos x="19497" y="568"/>
                </a:cxn>
                <a:cxn ang="0">
                  <a:pos x="19961" y="0"/>
                </a:cxn>
                <a:cxn ang="0">
                  <a:pos x="11141" y="15667"/>
                </a:cxn>
                <a:cxn ang="0">
                  <a:pos x="0" y="19981"/>
                </a:cxn>
                <a:cxn ang="0">
                  <a:pos x="6963" y="7039"/>
                </a:cxn>
                <a:cxn ang="0">
                  <a:pos x="7427" y="6358"/>
                </a:cxn>
              </a:cxnLst>
              <a:rect l="0" t="0" r="r" b="b"/>
              <a:pathLst>
                <a:path w="20000" h="20000">
                  <a:moveTo>
                    <a:pt x="19497" y="568"/>
                  </a:moveTo>
                  <a:lnTo>
                    <a:pt x="19961" y="0"/>
                  </a:lnTo>
                  <a:lnTo>
                    <a:pt x="11141" y="15667"/>
                  </a:lnTo>
                  <a:lnTo>
                    <a:pt x="0" y="19981"/>
                  </a:lnTo>
                  <a:lnTo>
                    <a:pt x="6963" y="7039"/>
                  </a:lnTo>
                  <a:lnTo>
                    <a:pt x="7427" y="6358"/>
                  </a:lnTo>
                </a:path>
              </a:pathLst>
            </a:custGeom>
            <a:solidFill>
              <a:srgbClr val="9F9F9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0" y="6358"/>
              <a:ext cx="13899" cy="13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37" y="19972"/>
                </a:cxn>
                <a:cxn ang="0">
                  <a:pos x="19983" y="19972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4037" y="19972"/>
                  </a:lnTo>
                  <a:lnTo>
                    <a:pt x="19983" y="19972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10" y="114"/>
              <a:ext cx="19650" cy="6944"/>
            </a:xfrm>
            <a:custGeom>
              <a:avLst/>
              <a:gdLst/>
              <a:ahLst/>
              <a:cxnLst>
                <a:cxn ang="0">
                  <a:pos x="0" y="19619"/>
                </a:cxn>
                <a:cxn ang="0">
                  <a:pos x="16133" y="19946"/>
                </a:cxn>
                <a:cxn ang="0">
                  <a:pos x="19917" y="2616"/>
                </a:cxn>
                <a:cxn ang="0">
                  <a:pos x="19988" y="0"/>
                </a:cxn>
                <a:cxn ang="0">
                  <a:pos x="16133" y="17657"/>
                </a:cxn>
              </a:cxnLst>
              <a:rect l="0" t="0" r="r" b="b"/>
              <a:pathLst>
                <a:path w="20000" h="20000">
                  <a:moveTo>
                    <a:pt x="0" y="19619"/>
                  </a:moveTo>
                  <a:lnTo>
                    <a:pt x="16133" y="19946"/>
                  </a:lnTo>
                  <a:lnTo>
                    <a:pt x="19917" y="2616"/>
                  </a:lnTo>
                  <a:lnTo>
                    <a:pt x="19988" y="0"/>
                  </a:lnTo>
                  <a:lnTo>
                    <a:pt x="16133" y="17657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00" y="341"/>
              <a:ext cx="82" cy="5923"/>
            </a:xfrm>
            <a:custGeom>
              <a:avLst/>
              <a:gdLst/>
              <a:ahLst/>
              <a:cxnLst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17143" y="19936"/>
                </a:cxn>
              </a:cxnLst>
              <a:rect l="0" t="0" r="r" b="b"/>
              <a:pathLst>
                <a:path w="20000" h="20000">
                  <a:moveTo>
                    <a:pt x="17143" y="0"/>
                  </a:moveTo>
                  <a:lnTo>
                    <a:pt x="0" y="0"/>
                  </a:lnTo>
                  <a:lnTo>
                    <a:pt x="17143" y="0"/>
                  </a:lnTo>
                  <a:lnTo>
                    <a:pt x="0" y="0"/>
                  </a:lnTo>
                  <a:lnTo>
                    <a:pt x="17143" y="0"/>
                  </a:lnTo>
                  <a:lnTo>
                    <a:pt x="17143" y="19936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70" y="908"/>
              <a:ext cx="1382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983" y="0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1" y="908"/>
              <a:ext cx="4921" cy="5583"/>
            </a:xfrm>
            <a:custGeom>
              <a:avLst/>
              <a:gdLst/>
              <a:ahLst/>
              <a:cxnLst>
                <a:cxn ang="0">
                  <a:pos x="0" y="19932"/>
                </a:cxn>
                <a:cxn ang="0">
                  <a:pos x="19952" y="0"/>
                </a:cxn>
              </a:cxnLst>
              <a:rect l="0" t="0" r="r" b="b"/>
              <a:pathLst>
                <a:path w="20000" h="20000">
                  <a:moveTo>
                    <a:pt x="0" y="19932"/>
                  </a:moveTo>
                  <a:lnTo>
                    <a:pt x="19952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9813174" y="4814888"/>
            <a:ext cx="708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10521200" y="48148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10275138" y="554672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33080" imgH="432720" progId="Word.Document.8">
                  <p:embed/>
                </p:oleObj>
              </mc:Choice>
              <mc:Fallback>
                <p:oleObj name="Document" r:id="rId2" imgW="433080" imgH="432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138" y="554672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212975" y="4564063"/>
            <a:ext cx="1673225" cy="457200"/>
            <a:chOff x="1408" y="2838"/>
            <a:chExt cx="1054" cy="288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212975" y="5345113"/>
            <a:ext cx="1673225" cy="457200"/>
            <a:chOff x="1408" y="2838"/>
            <a:chExt cx="1054" cy="288"/>
          </a:xfrm>
        </p:grpSpPr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228600" y="1371600"/>
            <a:ext cx="5337694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Convenient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— Immutable objects are convenient because several references can point to the same object safely.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499" y="2956679"/>
            <a:ext cx="5375795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"DIET - Rajkot"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i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//Some operations on String </a:t>
            </a:r>
            <a:r>
              <a:rPr lang="en-IN" b="1" dirty="0">
                <a:solidFill>
                  <a:srgbClr val="3F7F5F"/>
                </a:solidFill>
                <a:latin typeface="Consolas"/>
              </a:rPr>
              <a:t>name</a:t>
            </a:r>
            <a:endParaRPr lang="en-IN" dirty="0">
              <a:solidFill>
                <a:srgbClr val="3F7F5F"/>
              </a:solidFill>
              <a:latin typeface="Consolas"/>
            </a:endParaRPr>
          </a:p>
          <a:p>
            <a:r>
              <a:rPr lang="en-US" dirty="0" err="1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 err="1">
                <a:latin typeface="Consolas"/>
              </a:rPr>
              <a:t>.substring</a:t>
            </a:r>
            <a:r>
              <a:rPr lang="en-US" dirty="0">
                <a:latin typeface="Consolas"/>
              </a:rPr>
              <a:t>(7,13);</a:t>
            </a:r>
            <a:endParaRPr lang="en-US" i="1" dirty="0">
              <a:latin typeface="Consolas"/>
            </a:endParaRP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bar(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/* we will be sure that the value of name will be same for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foo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() as well as bar() as String is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immutable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its value will be same for both the functions.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*/	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34" name="Straight Arrow Connector 33"/>
          <p:cNvCxnSpPr>
            <a:stCxn id="9" idx="3"/>
            <a:endCxn id="28" idx="1"/>
          </p:cNvCxnSpPr>
          <p:nvPr/>
        </p:nvCxnSpPr>
        <p:spPr>
          <a:xfrm flipV="1">
            <a:off x="7325563" y="4804570"/>
            <a:ext cx="1033462" cy="7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4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animBg="1"/>
      <p:bldP spid="9" grpId="0" animBg="1"/>
      <p:bldP spid="13" grpId="0" animBg="1"/>
      <p:bldP spid="14" grpId="0" animBg="1"/>
      <p:bldP spid="23" grpId="0" animBg="1"/>
      <p:bldP spid="24" grpId="0" animBg="1"/>
      <p:bldP spid="32" grpId="0" build="p"/>
      <p:bldP spid="3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length</a:t>
            </a:r>
            <a:r>
              <a:rPr lang="en-US" dirty="0"/>
              <a:t>, </a:t>
            </a:r>
            <a:r>
              <a:rPr lang="en-US" dirty="0" err="1">
                <a:solidFill>
                  <a:schemeClr val="tx1"/>
                </a:solidFill>
              </a:rPr>
              <a:t>charAt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266825"/>
            <a:ext cx="2178050" cy="552450"/>
          </a:xfrm>
          <a:noFill/>
          <a:ln/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length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8400" y="1295400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number of characters in the string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369050" y="5219700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'n'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425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191000" y="5480050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164012"/>
            <a:ext cx="7696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Character positions in strings starts from</a:t>
            </a:r>
            <a:r>
              <a:rPr lang="en-US" sz="2400" b="1" dirty="0"/>
              <a:t> 0</a:t>
            </a:r>
            <a:r>
              <a:rPr lang="en-US" sz="2400" dirty="0"/>
              <a:t> – just like arrays.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1828800" y="378777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200" y="5319494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Window"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(2);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4800" y="3200400"/>
            <a:ext cx="2178050" cy="5524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charAt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438400" y="3228975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char at position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369050" y="2197874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7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940425" y="1702574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191000" y="2458224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19200" y="229766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Problem"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561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/>
      <p:bldP spid="8" grpId="0" autoUpdateAnimBg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utoUpdateAnimBg="0"/>
      <p:bldP spid="17" grpId="0"/>
      <p:bldP spid="18" grpId="0" animBg="1"/>
      <p:bldP spid="1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substring</a:t>
            </a:r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>
          <a:xfrm>
            <a:off x="865188" y="1582737"/>
            <a:ext cx="5584825" cy="2574925"/>
          </a:xfrm>
          <a:noFill/>
          <a:ln/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, k);</a:t>
            </a:r>
          </a:p>
          <a:p>
            <a:pPr marL="742950" lvl="1" indent="-285750"/>
            <a:r>
              <a:rPr lang="en-US" sz="2400" dirty="0"/>
              <a:t>returns the substring of chars in positions from </a:t>
            </a:r>
            <a:r>
              <a:rPr lang="en-US" sz="2400" b="1" dirty="0" err="1"/>
              <a:t>i</a:t>
            </a:r>
            <a:r>
              <a:rPr lang="en-US" sz="2400" dirty="0"/>
              <a:t> to </a:t>
            </a:r>
            <a:r>
              <a:rPr lang="en-US" sz="2400" b="1" dirty="0"/>
              <a:t>k</a:t>
            </a:r>
            <a:r>
              <a:rPr lang="en-US" sz="2400" b="1" i="1" dirty="0"/>
              <a:t>-</a:t>
            </a:r>
            <a:r>
              <a:rPr lang="en-US" sz="2400" b="1" dirty="0"/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);</a:t>
            </a:r>
          </a:p>
          <a:p>
            <a:pPr marL="742950" lvl="1" indent="-285750"/>
            <a:r>
              <a:rPr lang="en-US" sz="2400" dirty="0"/>
              <a:t>returns the substring from the </a:t>
            </a:r>
            <a:r>
              <a:rPr lang="en-US" sz="2400" b="1" dirty="0" err="1"/>
              <a:t>i</a:t>
            </a:r>
            <a:r>
              <a:rPr lang="en-US" sz="2400" dirty="0" err="1"/>
              <a:t>-th</a:t>
            </a:r>
            <a:r>
              <a:rPr lang="en-US" sz="2400" dirty="0"/>
              <a:t> char to the end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19989" y="4398962"/>
            <a:ext cx="24860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“</a:t>
            </a:r>
            <a:r>
              <a:rPr lang="en-US" sz="2400" dirty="0" err="1"/>
              <a:t>lev</a:t>
            </a:r>
            <a:r>
              <a:rPr lang="en-US" sz="2400" dirty="0"/>
              <a:t>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“mutable"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"" (empty string)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75526" y="409257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71999" y="4953001"/>
            <a:ext cx="2947989" cy="714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76837" y="4632324"/>
            <a:ext cx="2343151" cy="8731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114799" y="5257799"/>
            <a:ext cx="3405189" cy="10477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373938" y="1569858"/>
            <a:ext cx="2216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television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r>
              <a:rPr lang="en-US" sz="2400" b="1" i="1" dirty="0">
                <a:latin typeface="Courier New" pitchFamily="49" charset="0"/>
              </a:rPr>
              <a:t>  k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12113" y="1612721"/>
            <a:ext cx="54292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8102601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8658226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70763" y="2892246"/>
            <a:ext cx="22161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immutable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008938" y="2935108"/>
            <a:ext cx="134937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8099426" y="3312933"/>
            <a:ext cx="0" cy="315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9600" y="1066800"/>
            <a:ext cx="7835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IN" sz="2000" dirty="0"/>
              <a:t>We can obtain a portion of a string by use of substring(), It has two forms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4495800"/>
            <a:ext cx="434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television"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(2,5); 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immutable"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(2);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rajkot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.substring(9);</a:t>
            </a:r>
          </a:p>
        </p:txBody>
      </p:sp>
    </p:spTree>
    <p:extLst>
      <p:ext uri="{BB962C8B-B14F-4D97-AF65-F5344CB8AC3E}">
        <p14:creationId xmlns:p14="http://schemas.microsoft.com/office/powerpoint/2010/main" val="1032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build="p" bldLvl="5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Concatenation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45488"/>
            <a:ext cx="8763000" cy="535531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ConcatenationExample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"think"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ing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2;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word1 and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3F7F5F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.concat(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the same as word1 +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word3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converts num to String &amp; joins it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rethinking2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88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Find (</a:t>
            </a:r>
            <a:r>
              <a:rPr lang="en-US" dirty="0" err="1">
                <a:solidFill>
                  <a:schemeClr val="tx1"/>
                </a:solidFill>
              </a:rPr>
              <a:t>indexOf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399"/>
            <a:ext cx="8534400" cy="5486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 name = </a:t>
            </a:r>
            <a:r>
              <a:rPr lang="en-US" dirty="0">
                <a:latin typeface="Cambria" pitchFamily="18" charset="0"/>
                <a:ea typeface="Cambria" pitchFamily="18" charset="0"/>
              </a:rPr>
              <a:t>"                                                             "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('P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</a:t>
            </a:r>
          </a:p>
          <a:p>
            <a:pPr>
              <a:buNone/>
            </a:pPr>
            <a:r>
              <a:rPr lang="en-US" dirty="0" err="1">
                <a:latin typeface="Cambria" pitchFamily="18" charset="0"/>
                <a:ea typeface="Cambria" pitchFamily="18" charset="0"/>
              </a:rPr>
              <a:t>name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("Minister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', 8);		</a:t>
            </a:r>
          </a:p>
          <a:p>
            <a:pPr marL="342900" indent="-342900">
              <a:buFont typeface="Wingdings" pitchFamily="2" charset="2"/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latin typeface="Cambria" pitchFamily="18" charset="0"/>
                <a:ea typeface="Cambria" pitchFamily="18" charset="0"/>
              </a:rPr>
              <a:t>(“xyz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lastIndexOf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536702" y="4557045"/>
            <a:ext cx="246697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   (not found)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972050" y="4038600"/>
            <a:ext cx="396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(starts searching at position 8)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62677" y="4737914"/>
            <a:ext cx="97402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914650" y="4191000"/>
            <a:ext cx="2057400" cy="152400"/>
            <a:chOff x="2343" y="3049"/>
            <a:chExt cx="1469" cy="94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2343" y="3143"/>
              <a:ext cx="146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343" y="3049"/>
              <a:ext cx="0" cy="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6003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052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0176" y="21831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00176" y="26557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4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00176" y="3156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0176" y="36354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0176" y="450708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-1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00174" y="5014245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469835" y="1447800"/>
          <a:ext cx="4083365" cy="521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P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e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n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s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t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e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81965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05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0067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2452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57900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9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56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242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33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0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62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67425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Callout 32"/>
          <p:cNvSpPr/>
          <p:nvPr/>
        </p:nvSpPr>
        <p:spPr>
          <a:xfrm>
            <a:off x="4191000" y="1143000"/>
            <a:ext cx="2209800" cy="228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14" grpId="0"/>
      <p:bldP spid="15" grpId="0"/>
      <p:bldP spid="16" grpId="0"/>
      <p:bldP spid="17" grpId="0"/>
      <p:bldP spid="18" grpId="0"/>
      <p:bldP spid="33" grpId="0" animBg="1"/>
      <p:bldP spid="33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Equality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06432" y="861754"/>
            <a:ext cx="11730644" cy="5331228"/>
          </a:xfrm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is equal to </a:t>
            </a:r>
            <a:r>
              <a:rPr lang="en-US" sz="2400" b="1" dirty="0"/>
              <a:t>word2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matches </a:t>
            </a:r>
            <a:r>
              <a:rPr lang="en-US" sz="2400" b="1" dirty="0"/>
              <a:t>word2</a:t>
            </a:r>
            <a:r>
              <a:rPr lang="en-US" sz="2400" dirty="0"/>
              <a:t>, ignoring the case of the string.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60" y="1687485"/>
            <a:ext cx="815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false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060" y="3478568"/>
            <a:ext cx="815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equalsIgnoreCase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26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Comparisons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73125" y="914400"/>
            <a:ext cx="7661275" cy="22987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</a:t>
            </a:r>
            <a:r>
              <a:rPr lang="en-US" sz="2400" dirty="0"/>
              <a:t>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dirty="0"/>
              <a:t> </a:t>
            </a:r>
            <a:r>
              <a:rPr lang="en-US" sz="2400" b="1" dirty="0"/>
              <a:t>word2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lvl="1">
              <a:spcBef>
                <a:spcPct val="0"/>
              </a:spcBef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b="1" dirty="0"/>
              <a:t> word2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 ignoring the case of the strings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3124200"/>
            <a:ext cx="10491355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Usually programmers don’t care what the numerical “difference” of </a:t>
            </a: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word1 - word2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is, what matters is if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difference is negative (word1 less than word2),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zero (word1 and word2 are equal)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or positive (word1 grater than word2). 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used in conditional statements.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572" y="4781203"/>
            <a:ext cx="49149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&gt; 0){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	//word1 grater than word2…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06680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//negative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"berry"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less than b</a:t>
            </a:r>
          </a:p>
          <a:p>
            <a:r>
              <a:rPr lang="it-IT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"Zebra"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// Z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less than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"dug"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less than u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dig is shorter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676525"/>
            <a:ext cx="815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//zero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72487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//positive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berry"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b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BIT"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>
                <a:solidFill>
                  <a:srgbClr val="3F7F5F"/>
                </a:solidFill>
                <a:latin typeface="Consolas"/>
              </a:rPr>
              <a:t>T grater than G</a:t>
            </a:r>
            <a:endParaRPr lang="en-US" dirty="0">
              <a:solidFill>
                <a:srgbClr val="3F7F5F"/>
              </a:solidFill>
              <a:latin typeface="Consolas"/>
            </a:endParaRP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application"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application is longer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432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trim &amp; replace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31181" y="1428712"/>
            <a:ext cx="5720980" cy="2145763"/>
          </a:xfrm>
        </p:spPr>
        <p:txBody>
          <a:bodyPr/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word1.trim()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;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removing white space at both ends, 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it does not affect whites space in the middle.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935" y="3686172"/>
            <a:ext cx="5579225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     Hello From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.trim();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word2 is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From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nsolas"/>
              </a:rPr>
              <a:t>no spaces on either end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0" y="1427635"/>
            <a:ext cx="5777345" cy="14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 typeface="Wingdings 3" panose="05040102010807070707" pitchFamily="18" charset="2"/>
              <a:buNone/>
            </a:pPr>
            <a:r>
              <a:rPr lang="en-US" dirty="0"/>
              <a:t>String word2 = word1.</a:t>
            </a:r>
            <a:r>
              <a:rPr lang="en-US" b="1" dirty="0"/>
              <a:t>replace</a:t>
            </a:r>
            <a:r>
              <a:rPr lang="en-US" dirty="0"/>
              <a:t>(</a:t>
            </a:r>
            <a:r>
              <a:rPr lang="en-US" dirty="0" err="1"/>
              <a:t>oldCh</a:t>
            </a:r>
            <a:r>
              <a:rPr lang="en-US" dirty="0"/>
              <a:t>, </a:t>
            </a:r>
            <a:r>
              <a:rPr lang="en-US" dirty="0" err="1"/>
              <a:t>newCh</a:t>
            </a:r>
            <a:r>
              <a:rPr lang="en-US" dirty="0"/>
              <a:t>);</a:t>
            </a:r>
          </a:p>
          <a:p>
            <a:pPr lvl="1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replacing all occurrences of </a:t>
            </a:r>
            <a:r>
              <a:rPr lang="en-US" sz="2400" b="1" dirty="0" err="1"/>
              <a:t>oldCh</a:t>
            </a:r>
            <a:r>
              <a:rPr lang="en-US" sz="2400" dirty="0"/>
              <a:t> with </a:t>
            </a:r>
            <a:r>
              <a:rPr lang="en-US" sz="2400" b="1" dirty="0" err="1"/>
              <a:t>newCh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26728" y="812905"/>
            <a:ext cx="0" cy="5695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1297" y="3686172"/>
            <a:ext cx="5914503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"late"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hate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str2=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World"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"Everyone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Everyone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  <a:endParaRPr lang="en-US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trim()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89272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replace()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 bldLvl="5" animBg="1"/>
      <p:bldP spid="6" grpId="0" build="p"/>
      <p:bldP spid="9" grpId="0" build="p" bldLvl="5" animBg="1"/>
      <p:bldP spid="10" grpId="0" build="p"/>
      <p:bldP spid="11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Changing Case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6610" y="938275"/>
            <a:ext cx="1168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toUpperCase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marL="800100" lvl="1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upper</a:t>
            </a:r>
            <a:r>
              <a:rPr lang="en-US" sz="2400" dirty="0"/>
              <a:t> case</a:t>
            </a:r>
          </a:p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word3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toLowerCase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lvl="1" algn="just">
              <a:spcBef>
                <a:spcPct val="0"/>
              </a:spcBef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lower</a:t>
            </a:r>
            <a:r>
              <a:rPr lang="en-US" sz="2400" dirty="0"/>
              <a:t>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050" y="2735009"/>
            <a:ext cx="70866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HeLLo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.toUpperCase();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"HELLO"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.toLowerCase();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"hello"</a:t>
            </a:r>
          </a:p>
        </p:txBody>
      </p:sp>
    </p:spTree>
    <p:extLst>
      <p:ext uri="{BB962C8B-B14F-4D97-AF65-F5344CB8AC3E}">
        <p14:creationId xmlns:p14="http://schemas.microsoft.com/office/powerpoint/2010/main" val="16780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4098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0" y="1649257"/>
            <a:ext cx="6838040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is a blueprint of an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describes the 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Object is </a:t>
            </a:r>
            <a:r>
              <a:rPr lang="en-IN" dirty="0"/>
              <a:t>instance of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Object2</a:t>
            </a:r>
          </a:p>
        </p:txBody>
      </p:sp>
    </p:spTree>
    <p:extLst>
      <p:ext uri="{BB962C8B-B14F-4D97-AF65-F5344CB8AC3E}">
        <p14:creationId xmlns:p14="http://schemas.microsoft.com/office/powerpoint/2010/main" val="2588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java.lang.StringBuffer</a:t>
            </a:r>
            <a:r>
              <a:rPr lang="en-US" dirty="0"/>
              <a:t> class is a thread-safe, mutable sequence of characters. </a:t>
            </a:r>
          </a:p>
          <a:p>
            <a:r>
              <a:rPr lang="en-US" dirty="0"/>
              <a:t>Following are the important points about </a:t>
            </a:r>
            <a:r>
              <a:rPr lang="en-US" dirty="0" err="1"/>
              <a:t>StringBuffer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string buffer is like a String, but can be </a:t>
            </a:r>
            <a:r>
              <a:rPr lang="en-US" b="1" dirty="0"/>
              <a:t>modified</a:t>
            </a:r>
            <a:r>
              <a:rPr lang="en-US" dirty="0"/>
              <a:t> (</a:t>
            </a:r>
            <a:r>
              <a:rPr lang="en-US" b="1" dirty="0"/>
              <a:t>mutable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It contains some particular sequence of characters, but the length and content of the sequence can be changed through certain method calls.</a:t>
            </a:r>
          </a:p>
          <a:p>
            <a:pPr lvl="1"/>
            <a:r>
              <a:rPr lang="en-US" dirty="0"/>
              <a:t>They are </a:t>
            </a:r>
            <a:r>
              <a:rPr lang="en-US" b="1" dirty="0"/>
              <a:t>safe</a:t>
            </a:r>
            <a:r>
              <a:rPr lang="en-US" dirty="0"/>
              <a:t> for use by multiple </a:t>
            </a:r>
            <a:r>
              <a:rPr lang="en-US" b="1" dirty="0"/>
              <a:t>threads</a:t>
            </a:r>
            <a:r>
              <a:rPr lang="en-US" dirty="0"/>
              <a:t>.</a:t>
            </a:r>
          </a:p>
          <a:p>
            <a:r>
              <a:rPr lang="en-US" dirty="0" err="1"/>
              <a:t>StringBuffer</a:t>
            </a:r>
            <a:r>
              <a:rPr lang="en-US" dirty="0"/>
              <a:t> Constructors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5210" y="3460865"/>
          <a:ext cx="11411989" cy="2931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0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Constructor &amp;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an initial capacity of 16 characters.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seq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that contains the same characters as the specified 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capacity)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the specified initial capacity.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initialized to the contents of the specified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5209" y="3829916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209" y="4472247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5209" y="5107939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209" y="5743631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Remember : “</a:t>
            </a:r>
            <a:r>
              <a:rPr lang="en-US" dirty="0" err="1"/>
              <a:t>StringBuffer</a:t>
            </a:r>
            <a:r>
              <a:rPr lang="en-US" dirty="0"/>
              <a:t>” is mutable</a:t>
            </a:r>
          </a:p>
          <a:p>
            <a:pPr lvl="1"/>
            <a:r>
              <a:rPr lang="en-IN" dirty="0"/>
              <a:t>As </a:t>
            </a:r>
            <a:r>
              <a:rPr lang="en-IN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StringBuffer</a:t>
            </a:r>
            <a:r>
              <a:rPr lang="en-IN" dirty="0"/>
              <a:t> class is mutable we need not to</a:t>
            </a:r>
            <a:r>
              <a:rPr lang="en-US" dirty="0"/>
              <a:t> replace the reference with a new reference as we have to do it with 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/>
              <a:t> class.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3525" y="971510"/>
          <a:ext cx="11295610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6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append(String s)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append the specified string with this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insert(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offset, String s)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insert the specified string with this string at the specified position.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replace(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, 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is used to replace the string from specified </a:t>
                      </a:r>
                      <a:r>
                        <a:rPr lang="en-US" sz="1800" kern="1200" dirty="0" err="1"/>
                        <a:t>startIndex</a:t>
                      </a:r>
                      <a:r>
                        <a:rPr lang="en-US" sz="1800" kern="1200" dirty="0"/>
                        <a:t> and </a:t>
                      </a:r>
                      <a:r>
                        <a:rPr lang="en-US" sz="1800" kern="1200" dirty="0" err="1"/>
                        <a:t>endIndex</a:t>
                      </a:r>
                      <a:r>
                        <a:rPr lang="en-US" sz="1800" kern="1200" dirty="0"/>
                        <a:t>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delete(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delete the string from specified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reverse()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reverse the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8095" y="4693594"/>
            <a:ext cx="7248007" cy="1754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"Hello Everyone"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.reverse(); 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as it is mutable can not write str1 = str1.reverse();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it will change to value of the string itself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will be “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enoyrevE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olleH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0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 bldLvl="5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Builder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b="1" dirty="0" err="1"/>
              <a:t>StringBuilder</a:t>
            </a:r>
            <a:r>
              <a:rPr lang="en-US" dirty="0"/>
              <a:t> class is used to create </a:t>
            </a:r>
            <a:r>
              <a:rPr lang="en-US" b="1" dirty="0"/>
              <a:t>mutable string</a:t>
            </a:r>
            <a:r>
              <a:rPr lang="en-US" dirty="0"/>
              <a:t>.</a:t>
            </a:r>
          </a:p>
          <a:p>
            <a:r>
              <a:rPr lang="en-US" dirty="0"/>
              <a:t>The Java </a:t>
            </a:r>
            <a:r>
              <a:rPr lang="en-US" dirty="0" err="1"/>
              <a:t>StringBuilder</a:t>
            </a:r>
            <a:r>
              <a:rPr lang="en-US" dirty="0"/>
              <a:t> class is same as </a:t>
            </a:r>
            <a:r>
              <a:rPr lang="en-US" dirty="0" err="1"/>
              <a:t>StringBuffer</a:t>
            </a:r>
            <a:r>
              <a:rPr lang="en-US" dirty="0"/>
              <a:t> class except that it is </a:t>
            </a:r>
            <a:r>
              <a:rPr lang="en-US" b="1" dirty="0"/>
              <a:t>non-synchronized</a:t>
            </a:r>
            <a:r>
              <a:rPr lang="en-US" dirty="0"/>
              <a:t>.</a:t>
            </a:r>
          </a:p>
          <a:p>
            <a:r>
              <a:rPr lang="en-US" dirty="0"/>
              <a:t>It is available since JDK 1.5.</a:t>
            </a:r>
          </a:p>
          <a:p>
            <a:r>
              <a:rPr lang="en-US" dirty="0"/>
              <a:t>It has similar methods as </a:t>
            </a:r>
            <a:r>
              <a:rPr lang="en-US" dirty="0" err="1"/>
              <a:t>StringBuffer</a:t>
            </a:r>
            <a:r>
              <a:rPr lang="en-US" dirty="0"/>
              <a:t> like append, insert, reverse 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54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Mathematical functions </a:t>
            </a:r>
            <a:endParaRPr lang="en-IN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e skills and success – you do the mat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9" y="1709738"/>
            <a:ext cx="2898775" cy="19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269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Math class provides more </a:t>
            </a:r>
            <a:r>
              <a:rPr lang="en-US" b="1" dirty="0"/>
              <a:t>advanced mathematical</a:t>
            </a:r>
            <a:r>
              <a:rPr lang="en-US" dirty="0"/>
              <a:t> </a:t>
            </a:r>
            <a:r>
              <a:rPr lang="en-US" b="1" dirty="0"/>
              <a:t>calculations </a:t>
            </a:r>
            <a:r>
              <a:rPr lang="en-US" dirty="0"/>
              <a:t>other than arithmetic operator.</a:t>
            </a:r>
          </a:p>
          <a:p>
            <a:r>
              <a:rPr lang="en-US" dirty="0"/>
              <a:t>The </a:t>
            </a:r>
            <a:r>
              <a:rPr lang="en-US" b="1" dirty="0" err="1"/>
              <a:t>java.lang.Math</a:t>
            </a:r>
            <a:r>
              <a:rPr lang="en-US" dirty="0"/>
              <a:t> class contains methods which performs basic numeric operations such as the </a:t>
            </a:r>
            <a:r>
              <a:rPr lang="en-US" b="1" dirty="0"/>
              <a:t>elementary exponential</a:t>
            </a:r>
            <a:r>
              <a:rPr lang="en-US" dirty="0"/>
              <a:t>, </a:t>
            </a:r>
            <a:r>
              <a:rPr lang="en-US" b="1" dirty="0"/>
              <a:t>logarithm</a:t>
            </a:r>
            <a:r>
              <a:rPr lang="en-US" dirty="0"/>
              <a:t>, </a:t>
            </a:r>
            <a:r>
              <a:rPr lang="en-US" b="1" dirty="0"/>
              <a:t>square root</a:t>
            </a:r>
            <a:r>
              <a:rPr lang="en-US" dirty="0"/>
              <a:t>, and </a:t>
            </a:r>
            <a:r>
              <a:rPr lang="en-US" b="1" dirty="0"/>
              <a:t>trigonometric</a:t>
            </a:r>
            <a:r>
              <a:rPr lang="en-US" dirty="0"/>
              <a:t> functions.</a:t>
            </a:r>
          </a:p>
          <a:p>
            <a:r>
              <a:rPr lang="en-US" dirty="0"/>
              <a:t>All the </a:t>
            </a:r>
            <a:r>
              <a:rPr lang="en-US" b="1" dirty="0"/>
              <a:t>methods</a:t>
            </a:r>
            <a:r>
              <a:rPr lang="en-US" dirty="0"/>
              <a:t> of class Math are </a:t>
            </a:r>
            <a:r>
              <a:rPr lang="en-US" b="1" dirty="0"/>
              <a:t>static</a:t>
            </a:r>
            <a:r>
              <a:rPr lang="en-US" dirty="0"/>
              <a:t>.</a:t>
            </a:r>
          </a:p>
          <a:p>
            <a:r>
              <a:rPr lang="en-IN" b="1" dirty="0"/>
              <a:t>Fields :</a:t>
            </a:r>
          </a:p>
          <a:p>
            <a:pPr lvl="1"/>
            <a:r>
              <a:rPr lang="en-IN" dirty="0"/>
              <a:t>Math class comes with two important </a:t>
            </a:r>
            <a:r>
              <a:rPr lang="en-IN" b="1" dirty="0"/>
              <a:t>static</a:t>
            </a:r>
            <a:r>
              <a:rPr lang="en-IN" dirty="0"/>
              <a:t> fields</a:t>
            </a:r>
          </a:p>
          <a:p>
            <a:pPr lvl="2"/>
            <a:r>
              <a:rPr lang="en-IN" sz="2000" b="1" dirty="0"/>
              <a:t>E</a:t>
            </a:r>
            <a:r>
              <a:rPr lang="en-IN" sz="2000" dirty="0"/>
              <a:t> : returns </a:t>
            </a:r>
            <a:r>
              <a:rPr lang="en-US" sz="2000" dirty="0"/>
              <a:t>double value of </a:t>
            </a:r>
            <a:r>
              <a:rPr lang="en-US" sz="2000" b="1" dirty="0"/>
              <a:t>Euler's number </a:t>
            </a:r>
            <a:r>
              <a:rPr lang="en-US" sz="2000" dirty="0"/>
              <a:t>(</a:t>
            </a:r>
            <a:r>
              <a:rPr lang="en-US" sz="2000" dirty="0" err="1"/>
              <a:t>i.e</a:t>
            </a:r>
            <a:r>
              <a:rPr lang="en-US" sz="2000" dirty="0"/>
              <a:t> 2.718281828459045). </a:t>
            </a:r>
          </a:p>
          <a:p>
            <a:pPr lvl="2"/>
            <a:r>
              <a:rPr lang="en-US" sz="2000" b="1" dirty="0"/>
              <a:t>PI</a:t>
            </a:r>
            <a:r>
              <a:rPr lang="en-US" sz="2000" dirty="0"/>
              <a:t> : returns double value of </a:t>
            </a:r>
            <a:r>
              <a:rPr lang="en-US" sz="2000" b="1" dirty="0"/>
              <a:t>PI</a:t>
            </a:r>
            <a:r>
              <a:rPr lang="en-US" sz="2000" dirty="0"/>
              <a:t> (i.e. 3.141592653589793).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1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818803"/>
            <a:ext cx="8610600" cy="540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963" y="1199803"/>
            <a:ext cx="9144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963" y="26476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963" y="38668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963" y="5000275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19200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622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814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8006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7033"/>
            <a:ext cx="8610600" cy="5491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17233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5602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550833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90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19803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1267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02267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452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44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7836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8108"/>
            <a:ext cx="8610600" cy="2473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89108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432108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GIF c4d abstract loop - animated GIF on GIFER"/>
          <p:cNvPicPr>
            <a:picLocks noChangeAspect="1" noChangeArrowheads="1" noCrop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524000"/>
            <a:ext cx="1889125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74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 Example</a:t>
            </a: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31365" y="1112818"/>
            <a:ext cx="7620000" cy="341632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MathDemo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sin(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PI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/ 2);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cos(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Math.toRadians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(80));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random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 * 100);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values in Math class must be given in Radians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(not in degree)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"sin(90)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"cos(80)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"Random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1571"/>
          <a:stretch/>
        </p:blipFill>
        <p:spPr>
          <a:xfrm>
            <a:off x="1424517" y="4857750"/>
            <a:ext cx="7309568" cy="16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409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class is a class whose object </a:t>
            </a:r>
            <a:r>
              <a:rPr lang="en-US" b="1" dirty="0"/>
              <a:t>wraps</a:t>
            </a:r>
            <a:r>
              <a:rPr lang="en-US" dirty="0"/>
              <a:t> or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primitive datatypes</a:t>
            </a:r>
            <a:r>
              <a:rPr lang="en-US" dirty="0"/>
              <a:t>. </a:t>
            </a:r>
          </a:p>
          <a:p>
            <a:r>
              <a:rPr lang="en-US" dirty="0"/>
              <a:t>When we create an </a:t>
            </a:r>
            <a:r>
              <a:rPr lang="en-US" b="1" dirty="0"/>
              <a:t>object</a:t>
            </a:r>
            <a:r>
              <a:rPr lang="en-US" dirty="0"/>
              <a:t> to a wrapper class, it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field</a:t>
            </a:r>
            <a:r>
              <a:rPr lang="en-US" dirty="0"/>
              <a:t> and in this field, we can store a primitive datatypes. </a:t>
            </a:r>
          </a:p>
          <a:p>
            <a:r>
              <a:rPr lang="en-US" dirty="0"/>
              <a:t>In other words, we can </a:t>
            </a:r>
            <a:r>
              <a:rPr lang="en-US" b="1" dirty="0"/>
              <a:t>wrap</a:t>
            </a:r>
            <a:r>
              <a:rPr lang="en-US" dirty="0"/>
              <a:t> a </a:t>
            </a:r>
            <a:r>
              <a:rPr lang="en-US" b="1" dirty="0"/>
              <a:t>primitive</a:t>
            </a:r>
            <a:r>
              <a:rPr lang="en-US" dirty="0"/>
              <a:t> value into a wrapper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r>
              <a:rPr lang="en-IN" dirty="0"/>
              <a:t>Use of wrapper class :</a:t>
            </a:r>
          </a:p>
          <a:p>
            <a:pPr lvl="1"/>
            <a:r>
              <a:rPr lang="en-US" dirty="0"/>
              <a:t>They </a:t>
            </a:r>
            <a:r>
              <a:rPr lang="en-US" b="1" dirty="0"/>
              <a:t>convert</a:t>
            </a:r>
            <a:r>
              <a:rPr lang="en-US" dirty="0"/>
              <a:t> primitive </a:t>
            </a:r>
            <a:r>
              <a:rPr lang="en-US" b="1" dirty="0"/>
              <a:t>datatypes</a:t>
            </a:r>
            <a:r>
              <a:rPr lang="en-US" dirty="0"/>
              <a:t> into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classes in </a:t>
            </a:r>
            <a:r>
              <a:rPr lang="en-US" b="1" dirty="0" err="1"/>
              <a:t>java.util</a:t>
            </a:r>
            <a:r>
              <a:rPr lang="en-US" dirty="0"/>
              <a:t> package handles </a:t>
            </a:r>
            <a:r>
              <a:rPr lang="en-US" b="1" dirty="0"/>
              <a:t>only objects</a:t>
            </a:r>
            <a:r>
              <a:rPr lang="en-US" dirty="0"/>
              <a:t> and hence wrapper classes help in this case also.</a:t>
            </a:r>
          </a:p>
          <a:p>
            <a:pPr lvl="1"/>
            <a:r>
              <a:rPr lang="en-US" dirty="0"/>
              <a:t>Data structures in the </a:t>
            </a:r>
            <a:r>
              <a:rPr lang="en-US" b="1" dirty="0"/>
              <a:t>Collection framework</a:t>
            </a:r>
            <a:r>
              <a:rPr lang="en-US" dirty="0"/>
              <a:t>, such as </a:t>
            </a:r>
            <a:r>
              <a:rPr lang="en-US" dirty="0" err="1"/>
              <a:t>ArrayList</a:t>
            </a:r>
            <a:r>
              <a:rPr lang="en-US" dirty="0"/>
              <a:t> and Vector, store </a:t>
            </a:r>
            <a:r>
              <a:rPr lang="en-US" b="1" dirty="0"/>
              <a:t>only objects </a:t>
            </a:r>
            <a:r>
              <a:rPr lang="en-US" dirty="0"/>
              <a:t>(reference types) and not primitive types.</a:t>
            </a:r>
          </a:p>
          <a:p>
            <a:pPr lvl="1"/>
            <a:r>
              <a:rPr lang="en-US" dirty="0"/>
              <a:t>An object is needed to support </a:t>
            </a:r>
            <a:r>
              <a:rPr lang="en-US" b="1" dirty="0"/>
              <a:t>synchronization </a:t>
            </a:r>
            <a:r>
              <a:rPr lang="en-US" dirty="0"/>
              <a:t>in</a:t>
            </a:r>
            <a:r>
              <a:rPr lang="en-US" b="1" dirty="0"/>
              <a:t> multithreading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 (Cont.)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165217" y="922713"/>
          <a:ext cx="1118996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Primitive </a:t>
                      </a:r>
                      <a:r>
                        <a:rPr lang="en-IN" u="none" dirty="0" err="1"/>
                        <a:t>datatype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Wrapper class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Example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u="none" dirty="0"/>
                        <a:t>Byte b = new Byte((byte) 10);</a:t>
                      </a:r>
                      <a:endParaRPr lang="pl-PL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Short </a:t>
                      </a:r>
                      <a:r>
                        <a:rPr lang="en-US" sz="1800" u="none" dirty="0"/>
                        <a:t>s = new Short((short) 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int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Integer </a:t>
                      </a:r>
                      <a:r>
                        <a:rPr lang="en-US" sz="1800" u="none" dirty="0" err="1"/>
                        <a:t>i</a:t>
                      </a:r>
                      <a:r>
                        <a:rPr lang="en-US" sz="1800" u="none" dirty="0"/>
                        <a:t> = new Integer(10);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Long </a:t>
                      </a:r>
                      <a:r>
                        <a:rPr lang="en-US" sz="1800" u="none" dirty="0"/>
                        <a:t>l = new Long(10);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Float </a:t>
                      </a:r>
                      <a:r>
                        <a:rPr lang="en-US" sz="1800" u="none" dirty="0"/>
                        <a:t>f = new Float(10.0);</a:t>
                      </a:r>
                      <a:endParaRPr lang="en-US" sz="1800" b="0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Double </a:t>
                      </a:r>
                      <a:r>
                        <a:rPr lang="en-US" sz="1800" u="none" dirty="0"/>
                        <a:t>d = new Double(10.2);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char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Character </a:t>
                      </a:r>
                      <a:r>
                        <a:rPr lang="en-US" sz="1800" u="none" dirty="0"/>
                        <a:t>c = new Character('a');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boolean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Boolean </a:t>
                      </a:r>
                      <a:r>
                        <a:rPr lang="en-US" sz="1800" u="none" dirty="0"/>
                        <a:t>b = new Boolean(true);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4495800"/>
            <a:ext cx="6916882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Common Fields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(Except Boolean):</a:t>
            </a: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IN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MIN_VALUE </a:t>
            </a:r>
            <a:r>
              <a:rPr lang="en-IN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ea typeface="Times New Roman" panose="02020603050405020304" pitchFamily="18" charset="0"/>
                <a:cs typeface="Times New Roman" panose="02020603050405020304" pitchFamily="18" charset="0"/>
              </a:rPr>
              <a:t>will return the minimum value it can store.</a:t>
            </a:r>
            <a:endParaRPr lang="en-IN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MAX_VALUE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will return the maximum value it can store.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Parsing the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b="1" dirty="0"/>
              <a:t>wrapper class</a:t>
            </a:r>
            <a:r>
              <a:rPr lang="en-IN" dirty="0"/>
              <a:t> we can </a:t>
            </a:r>
            <a:r>
              <a:rPr lang="en-IN" b="1" dirty="0"/>
              <a:t>parse string </a:t>
            </a:r>
            <a:r>
              <a:rPr lang="en-IN" dirty="0"/>
              <a:t>to any </a:t>
            </a:r>
            <a:r>
              <a:rPr lang="en-IN" b="1" dirty="0"/>
              <a:t>primitive datatype (Except char)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646" y="1501833"/>
            <a:ext cx="7696200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1"/>
            <a:endParaRPr lang="en-US" b="1" dirty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Byte.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parseByte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short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Short.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parseShort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Integer.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parseInt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Long.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parseLong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float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Float.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parseFloat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Double.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parseDouble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Boolean.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parseBoolean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"true"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Character.parseCharacter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'a'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endParaRPr lang="en-US" b="1" i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005946" y="1882833"/>
            <a:ext cx="2667000" cy="990600"/>
          </a:xfrm>
          <a:prstGeom prst="borderCallout1">
            <a:avLst>
              <a:gd name="adj1" fmla="val 50000"/>
              <a:gd name="adj2" fmla="val -119"/>
              <a:gd name="adj3" fmla="val 63702"/>
              <a:gd name="adj4" fmla="val -379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Note : for Integer class we have </a:t>
            </a:r>
            <a:r>
              <a:rPr lang="en-IN" b="1" dirty="0" err="1">
                <a:solidFill>
                  <a:srgbClr val="FF0000"/>
                </a:solidFill>
              </a:rPr>
              <a:t>parseInt</a:t>
            </a:r>
            <a:r>
              <a:rPr lang="en-IN" dirty="0">
                <a:solidFill>
                  <a:schemeClr val="tx1"/>
                </a:solidFill>
              </a:rPr>
              <a:t> not </a:t>
            </a:r>
            <a:r>
              <a:rPr lang="en-IN" b="1" dirty="0" err="1">
                <a:solidFill>
                  <a:srgbClr val="FF0000"/>
                </a:solidFill>
              </a:rPr>
              <a:t>parseInteger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5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BigInteger</a:t>
            </a:r>
            <a:r>
              <a:rPr lang="en-US" dirty="0"/>
              <a:t> and </a:t>
            </a:r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BigInteger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is used for mathematical operation which involves very big integer calculations that are outside the limit of all available primitive data types. </a:t>
            </a:r>
          </a:p>
          <a:p>
            <a:pPr lvl="1"/>
            <a:r>
              <a:rPr lang="en-US" dirty="0"/>
              <a:t>For example factorial of 100 contains 158 digits in it so we can’t store it in any primitive data type available.</a:t>
            </a:r>
          </a:p>
          <a:p>
            <a:pPr lvl="1"/>
            <a:r>
              <a:rPr lang="en-US" dirty="0"/>
              <a:t>There is no theoretical limit on the upper bound of the range because memory is allocated dynamically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775" y="3396167"/>
            <a:ext cx="11202225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java.math.BigInteger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DemoBigNumbers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"1234567891234567891234567890"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will return 1234567891234567891234567890</a:t>
            </a:r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3404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5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BigDecimal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provides operation for arithmetic, comparison, hashing, rounding, manipulation and format conversion. </a:t>
            </a:r>
          </a:p>
          <a:p>
            <a:pPr lvl="1"/>
            <a:r>
              <a:rPr lang="en-US" dirty="0"/>
              <a:t>This method can handle very small and very big floating point numbers with great precision.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8450" y="2614291"/>
            <a:ext cx="8916227" cy="64633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"111111.000000000000000000025"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//111111.000000000000000000025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 bldLvl="5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Autoboxing</a:t>
            </a:r>
            <a:r>
              <a:rPr lang="en-US" dirty="0"/>
              <a:t> and Unboxing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1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84369" cy="5590565"/>
          </a:xfrm>
        </p:spPr>
        <p:txBody>
          <a:bodyPr/>
          <a:lstStyle/>
          <a:p>
            <a:r>
              <a:rPr lang="en-US" dirty="0"/>
              <a:t>Object-oriented modeling and design is a way of thinking about problems using models organized around real-world concepts.</a:t>
            </a:r>
          </a:p>
          <a:p>
            <a:r>
              <a:rPr lang="en-US" dirty="0"/>
              <a:t>The fundamental construct is object, which combine data structure and behavior.</a:t>
            </a:r>
          </a:p>
          <a:p>
            <a:r>
              <a:rPr lang="en-US" dirty="0"/>
              <a:t>Object-Oriented Models are useful for</a:t>
            </a:r>
          </a:p>
          <a:p>
            <a:pPr lvl="1"/>
            <a:r>
              <a:rPr lang="en-US" dirty="0"/>
              <a:t>Understanding problems</a:t>
            </a:r>
          </a:p>
          <a:p>
            <a:pPr lvl="1"/>
            <a:r>
              <a:rPr lang="en-US" dirty="0"/>
              <a:t>Communicating with application experts</a:t>
            </a:r>
          </a:p>
          <a:p>
            <a:pPr lvl="1"/>
            <a:r>
              <a:rPr lang="en-US" dirty="0"/>
              <a:t>Modeling enterprises</a:t>
            </a:r>
          </a:p>
          <a:p>
            <a:pPr lvl="1"/>
            <a:r>
              <a:rPr lang="en-US" dirty="0"/>
              <a:t>Preparing documentation</a:t>
            </a:r>
          </a:p>
          <a:p>
            <a:pPr lvl="1"/>
            <a:r>
              <a:rPr lang="en-US" dirty="0"/>
              <a:t>Designing System</a:t>
            </a:r>
          </a:p>
        </p:txBody>
      </p:sp>
      <p:pic>
        <p:nvPicPr>
          <p:cNvPr id="4098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40733" y="8341657"/>
            <a:ext cx="3779293" cy="324066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</p:txBody>
      </p:sp>
      <p:pic>
        <p:nvPicPr>
          <p:cNvPr id="7170" name="Picture 2" descr="Best Programming Languages to Learn in 20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58" y="1572555"/>
            <a:ext cx="2902935" cy="16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161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982" r="27405"/>
          <a:stretch/>
        </p:blipFill>
        <p:spPr>
          <a:xfrm>
            <a:off x="523486" y="844096"/>
            <a:ext cx="1204685" cy="165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4204" r="25639"/>
          <a:stretch/>
        </p:blipFill>
        <p:spPr>
          <a:xfrm>
            <a:off x="2445847" y="983894"/>
            <a:ext cx="1628876" cy="1608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75" y="1101781"/>
            <a:ext cx="1302776" cy="1462550"/>
          </a:xfrm>
          <a:prstGeom prst="rect">
            <a:avLst/>
          </a:prstGeom>
        </p:spPr>
      </p:pic>
      <p:pic>
        <p:nvPicPr>
          <p:cNvPr id="6160" name="Picture 16" descr="Python, vertical, logo Free Icon of Vecto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43" y="1101781"/>
            <a:ext cx="148237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Visual Basic.NET Programming - Family Computer Cent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t="11741" r="21301"/>
          <a:stretch/>
        </p:blipFill>
        <p:spPr bwMode="auto">
          <a:xfrm>
            <a:off x="7446128" y="3263263"/>
            <a:ext cx="1524000" cy="12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3012630"/>
            <a:ext cx="1250950" cy="1250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20715" r="20938"/>
          <a:stretch/>
        </p:blipFill>
        <p:spPr>
          <a:xfrm>
            <a:off x="2667220" y="3002508"/>
            <a:ext cx="1186130" cy="1413207"/>
          </a:xfrm>
          <a:prstGeom prst="rect">
            <a:avLst/>
          </a:prstGeom>
        </p:spPr>
      </p:pic>
      <p:pic>
        <p:nvPicPr>
          <p:cNvPr id="6172" name="Picture 28" descr="Perl Language Logo Png, Transparent Png , Transparent Png Image - PNGite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t="9941" r="22165" b="11379"/>
          <a:stretch/>
        </p:blipFill>
        <p:spPr bwMode="auto">
          <a:xfrm>
            <a:off x="4450970" y="3177700"/>
            <a:ext cx="2390186" cy="12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Objective-C Logo Vector (.SVG) Free Downloa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8" y="4774764"/>
            <a:ext cx="1362353" cy="136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DART – Google&amp;#39;s new programming language of tomorrow | FutureVision | R/G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33" y="5009292"/>
            <a:ext cx="1743060" cy="8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950" y="2902964"/>
            <a:ext cx="2186880" cy="1362950"/>
          </a:xfrm>
          <a:prstGeom prst="rect">
            <a:avLst/>
          </a:prstGeom>
        </p:spPr>
      </p:pic>
      <p:pic>
        <p:nvPicPr>
          <p:cNvPr id="6180" name="Picture 36" descr="Scala (programming language) - Wikipedi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32" y="4889274"/>
            <a:ext cx="2167316" cy="9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Weblizar Blog - Update yourself with all the latest tech news revolving  around wordpress all at one plac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20976" r="8993" b="18072"/>
          <a:stretch/>
        </p:blipFill>
        <p:spPr bwMode="auto">
          <a:xfrm>
            <a:off x="7277031" y="5028394"/>
            <a:ext cx="1862194" cy="6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3966" y="1305417"/>
            <a:ext cx="1548848" cy="974187"/>
          </a:xfrm>
          <a:prstGeom prst="rect">
            <a:avLst/>
          </a:prstGeom>
        </p:spPr>
      </p:pic>
      <p:pic>
        <p:nvPicPr>
          <p:cNvPr id="6186" name="Picture 42" descr="R Programming – IT Teamwo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66" y="4825815"/>
            <a:ext cx="1653438" cy="12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4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vs. </a:t>
            </a:r>
            <a:br>
              <a:rPr lang="en-US" dirty="0"/>
            </a:br>
            <a:r>
              <a:rPr lang="en-US" dirty="0"/>
              <a:t>Procedure-Oriented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123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</a:t>
            </a:r>
            <a:r>
              <a:rPr lang="en-US" dirty="0" err="1"/>
              <a:t>vs</a:t>
            </a:r>
            <a:r>
              <a:rPr lang="en-US" dirty="0"/>
              <a:t> Procedure-Oriented Language</a:t>
            </a:r>
            <a:endParaRPr lang="en-IN" dirty="0"/>
          </a:p>
        </p:txBody>
      </p:sp>
      <p:pic>
        <p:nvPicPr>
          <p:cNvPr id="7172" name="Picture 4" descr="Establish the fundamental concept - Deepen your knowledge by learning Object  Oriented Programming (OOP) with Swift - OpenClassro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31" y="879475"/>
            <a:ext cx="8496539" cy="52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9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 v/s Object Oriented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2886" y="887460"/>
          <a:ext cx="11589884" cy="492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52">
                <a:tc>
                  <a:txBody>
                    <a:bodyPr/>
                    <a:lstStyle/>
                    <a:p>
                      <a:r>
                        <a:rPr lang="en-US" dirty="0"/>
                        <a:t>Procedural Programming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Oriented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classes &amp;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The emphasis is</a:t>
                      </a:r>
                      <a:r>
                        <a:rPr lang="en-US" baseline="0" dirty="0"/>
                        <a:t> on doing things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emphasis</a:t>
                      </a:r>
                      <a:r>
                        <a:rPr lang="en-US" baseline="0" dirty="0"/>
                        <a:t> is on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 modeling to real world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modeling to real world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Difficult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  <a:r>
                        <a:rPr lang="en-US" baseline="0" dirty="0"/>
                        <a:t> data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data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can’t be reused in another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 be reused across the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Not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Productivity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Productivity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</a:t>
                      </a:r>
                      <a:r>
                        <a:rPr lang="en-US" baseline="0" dirty="0"/>
                        <a:t> support for new 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support to</a:t>
                      </a:r>
                      <a:r>
                        <a:rPr lang="en-US" baseline="0" dirty="0"/>
                        <a:t> new data 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 automatic</a:t>
                      </a:r>
                      <a:r>
                        <a:rPr lang="en-US" baseline="0" dirty="0"/>
                        <a:t> memory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automatic memory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e.g. Pascal, C, Basic, 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C++, C#, 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4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5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557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7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2050" name="Picture 2" descr="There&amp;#39;s So Much I Could Write About | Mcdonald Up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398145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231" b="20486"/>
          <a:stretch/>
        </p:blipFill>
        <p:spPr>
          <a:xfrm>
            <a:off x="4666343" y="863445"/>
            <a:ext cx="5914571" cy="48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733800"/>
            <a:ext cx="10515600" cy="2852737"/>
          </a:xfrm>
        </p:spPr>
        <p:txBody>
          <a:bodyPr/>
          <a:lstStyle/>
          <a:p>
            <a:r>
              <a:rPr lang="en-US" dirty="0"/>
              <a:t>Unit-2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Thinking of Class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and its relationships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Oriented Programming Concepts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Encapsulation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Inheritance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Polymorphism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Abstraction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Class, object, object reference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Method, method overloading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constructor, constructor overloading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recursion, passing and returning object,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this and static keyword, access control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nested class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String, </a:t>
            </a:r>
            <a:r>
              <a:rPr lang="en-US" sz="2000" dirty="0" err="1"/>
              <a:t>StringBuffer</a:t>
            </a:r>
            <a:endParaRPr lang="en-US" sz="2000" dirty="0"/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Math Class, Wrapper classes</a:t>
            </a:r>
          </a:p>
          <a:p>
            <a:pPr lvl="1"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dirty="0"/>
              <a:t>The </a:t>
            </a:r>
            <a:r>
              <a:rPr lang="en-IN" dirty="0">
                <a:solidFill>
                  <a:srgbClr val="002060"/>
                </a:solidFill>
              </a:rPr>
              <a:t>mechanism</a:t>
            </a:r>
            <a:r>
              <a:rPr lang="en-IN" dirty="0"/>
              <a:t> </a:t>
            </a:r>
            <a:r>
              <a:rPr lang="en-US" dirty="0"/>
              <a:t>of a class to derive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characteristics</a:t>
            </a:r>
            <a:r>
              <a:rPr lang="en-US" dirty="0"/>
              <a:t> from another class is called </a:t>
            </a:r>
            <a:r>
              <a:rPr lang="en-US" b="1" dirty="0">
                <a:solidFill>
                  <a:srgbClr val="002060"/>
                </a:solidFill>
              </a:rPr>
              <a:t>Inheritance</a:t>
            </a:r>
            <a:r>
              <a:rPr lang="en-US" dirty="0"/>
              <a:t>. 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important feature of Object Oriented Programming.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the process, by which class can </a:t>
            </a:r>
            <a:r>
              <a:rPr lang="en-US" dirty="0">
                <a:solidFill>
                  <a:srgbClr val="002060"/>
                </a:solidFill>
              </a:rPr>
              <a:t>acquire(reuse)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methods</a:t>
            </a:r>
            <a:r>
              <a:rPr lang="en-US" dirty="0"/>
              <a:t> of another class.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super class and sub class relationship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 objects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Avoids</a:t>
            </a:r>
            <a:r>
              <a:rPr lang="en-US" dirty="0"/>
              <a:t> </a:t>
            </a:r>
            <a:r>
              <a:rPr lang="en-US" b="1" dirty="0"/>
              <a:t>duplicity</a:t>
            </a:r>
            <a:r>
              <a:rPr lang="en-US" dirty="0"/>
              <a:t> and data </a:t>
            </a:r>
            <a:r>
              <a:rPr lang="en-US" b="1" dirty="0"/>
              <a:t>redundancy</a:t>
            </a:r>
            <a:r>
              <a:rPr lang="en-US" dirty="0"/>
              <a:t>.</a:t>
            </a:r>
          </a:p>
          <a:p>
            <a:r>
              <a:rPr lang="en-US" dirty="0"/>
              <a:t>Inheritance makes the sub classes follow a standard interface.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09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9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ce between encapsulation and abstraction concepts - Stack Overflo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016001"/>
            <a:ext cx="634361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5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The action of enclosing something in.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301B92"/>
                </a:solidFill>
              </a:rPr>
              <a:t>OOP</a:t>
            </a:r>
            <a:r>
              <a:rPr lang="en-US" dirty="0"/>
              <a:t>, </a:t>
            </a:r>
            <a:r>
              <a:rPr lang="en-US" b="1" dirty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9332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OOP?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12545" cy="5590565"/>
          </a:xfrm>
        </p:spPr>
        <p:txBody>
          <a:bodyPr/>
          <a:lstStyle/>
          <a:p>
            <a:r>
              <a:rPr lang="en-US" dirty="0"/>
              <a:t>OOP(Object-Oriented Programming) is a programming paradigm that is completely based on ‘objects’. </a:t>
            </a:r>
          </a:p>
          <a:p>
            <a:r>
              <a:rPr lang="en-US" dirty="0"/>
              <a:t>Object-Oriented Programs insists to have a lengthy and extensive design phase, which results in improved designs and fewer defects. </a:t>
            </a:r>
          </a:p>
          <a:p>
            <a:r>
              <a:rPr lang="en-US" dirty="0"/>
              <a:t>Object-oriented programming provides a higher level way for programmers to envision and develop their applications. </a:t>
            </a:r>
          </a:p>
          <a:p>
            <a:r>
              <a:rPr lang="en-US" dirty="0"/>
              <a:t>In an object-oriented programming language, less emphasis is placed upon the flow of execution control. Instead, the program is viewed as a set of objects interacting with each other in defined ways. </a:t>
            </a:r>
          </a:p>
          <a:p>
            <a:r>
              <a:rPr lang="en-US" dirty="0"/>
              <a:t>An OOP programmer can bind new software objects to make completely new programs/system. </a:t>
            </a:r>
            <a:endParaRPr lang="en-IN" dirty="0"/>
          </a:p>
        </p:txBody>
      </p:sp>
      <p:pic>
        <p:nvPicPr>
          <p:cNvPr id="5122" name="Picture 2" descr="Object-oriented programming in WordPress plugins - Jacob Martella Web 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125539"/>
            <a:ext cx="4927511" cy="2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IN" dirty="0"/>
              <a:t>The wrapping up of data and functions into a single unit is known as </a:t>
            </a:r>
            <a:r>
              <a:rPr lang="en-IN" b="1" dirty="0">
                <a:solidFill>
                  <a:srgbClr val="002060"/>
                </a:solidFill>
              </a:rPr>
              <a:t>encapsulation</a:t>
            </a:r>
          </a:p>
          <a:p>
            <a:r>
              <a:rPr lang="en-IN" dirty="0"/>
              <a:t>The insulation of the data from direct access by the program is called </a:t>
            </a:r>
            <a:r>
              <a:rPr lang="en-IN" b="1" dirty="0">
                <a:solidFill>
                  <a:srgbClr val="002060"/>
                </a:solidFill>
              </a:rPr>
              <a:t>data hiding </a:t>
            </a:r>
            <a:r>
              <a:rPr lang="en-IN" dirty="0"/>
              <a:t>or </a:t>
            </a:r>
            <a:r>
              <a:rPr lang="en-IN" b="1" dirty="0">
                <a:solidFill>
                  <a:srgbClr val="002060"/>
                </a:solidFill>
              </a:rPr>
              <a:t>information hiding</a:t>
            </a:r>
            <a:r>
              <a:rPr lang="en-IN" dirty="0"/>
              <a:t>.</a:t>
            </a:r>
          </a:p>
          <a:p>
            <a:r>
              <a:rPr lang="en-IN" dirty="0"/>
              <a:t>It is the process of enclosing one or more details from outside world through access right.</a:t>
            </a:r>
          </a:p>
          <a:p>
            <a:pPr marL="0" indent="0"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Protects an object from unwanted access </a:t>
            </a:r>
          </a:p>
          <a:p>
            <a:r>
              <a:rPr lang="en-US" dirty="0"/>
              <a:t>It reduces implementation errors.</a:t>
            </a:r>
          </a:p>
          <a:p>
            <a:r>
              <a:rPr lang="en-US" dirty="0"/>
              <a:t>Simplifies the maintenance of the application and makes the application easy to understand.</a:t>
            </a:r>
          </a:p>
          <a:p>
            <a:r>
              <a:rPr lang="en-US" dirty="0"/>
              <a:t>Protection of data from accidental corruption.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6" name="Picture 4" descr="Why should Encapsulation to be used? | Laptrinh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87" y="863444"/>
            <a:ext cx="4934613" cy="28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37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40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61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93884"/>
              </p:ext>
            </p:extLst>
          </p:nvPr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unnecessary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data secure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727593"/>
              </p:ext>
            </p:extLst>
          </p:nvPr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Designing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48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52400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80456" y="2942772"/>
            <a:ext cx="1693049" cy="1508204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Reusability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58459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Upgrade-able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86516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Partition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4518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11" name="Oval 10"/>
          <p:cNvSpPr/>
          <p:nvPr/>
        </p:nvSpPr>
        <p:spPr>
          <a:xfrm>
            <a:off x="7292575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Maintenance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870576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High-quality Software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98632" y="2942772"/>
            <a:ext cx="1578001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Portability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81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User interface design – menu driven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Real Time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Simulation and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Object oriented databases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 and Expert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Neural Networks and parallel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Decision support and office automation systems</a:t>
            </a:r>
          </a:p>
        </p:txBody>
      </p:sp>
      <p:pic>
        <p:nvPicPr>
          <p:cNvPr id="1026" name="Picture 2" descr="Embedded System and Its Real Time Applications Imag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478" y="4565154"/>
            <a:ext cx="1997343" cy="13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ce Between AI and Expert System | Difference Betw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96" y="4565154"/>
            <a:ext cx="2056692" cy="16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h Advance | HSBC Indones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3"/>
          <a:stretch/>
        </p:blipFill>
        <p:spPr bwMode="auto">
          <a:xfrm>
            <a:off x="5665103" y="4550971"/>
            <a:ext cx="1872087" cy="16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runy Academ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r="10964"/>
          <a:stretch/>
        </p:blipFill>
        <p:spPr bwMode="auto">
          <a:xfrm>
            <a:off x="3033808" y="4558716"/>
            <a:ext cx="2296389" cy="16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cision Support System (DSS) - Overview, Components, Typ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" y="4558716"/>
            <a:ext cx="2444744" cy="16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iving simulators | IPG Automotiv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88" y="2867014"/>
            <a:ext cx="2311055" cy="115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4" descr="Work — Ameen Allaith"/>
          <p:cNvPicPr>
            <a:picLocks noChangeAspect="1" noChangeArrowheads="1" noCrop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13" y="1609726"/>
            <a:ext cx="2815858" cy="15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72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Unit-2(Part-II)</a:t>
            </a:r>
            <a:br>
              <a:rPr lang="en-US" dirty="0"/>
            </a:br>
            <a:r>
              <a:rPr lang="en-IN" dirty="0"/>
              <a:t>Class, Object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&amp; Methods</a:t>
            </a: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2105CS102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8674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1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/>
              <a:t>Class can be defined in multiple ways</a:t>
            </a:r>
          </a:p>
          <a:p>
            <a:pPr lvl="1"/>
            <a:r>
              <a:rPr lang="en-US" dirty="0"/>
              <a:t>A class is the </a:t>
            </a:r>
            <a:r>
              <a:rPr lang="en-US" dirty="0">
                <a:solidFill>
                  <a:srgbClr val="002060"/>
                </a:solidFill>
              </a:rPr>
              <a:t>building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the similar kind. </a:t>
            </a:r>
          </a:p>
          <a:p>
            <a:pPr lvl="1"/>
            <a:r>
              <a:rPr lang="en-US" dirty="0"/>
              <a:t>A class is a user-defined data type which combines data and methods.</a:t>
            </a:r>
          </a:p>
          <a:p>
            <a:pPr lvl="1"/>
            <a:r>
              <a:rPr lang="en-US" dirty="0"/>
              <a:t>A class describes both the </a:t>
            </a:r>
            <a:r>
              <a:rPr lang="en-US" dirty="0">
                <a:solidFill>
                  <a:srgbClr val="00206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behaviors</a:t>
            </a:r>
            <a:r>
              <a:rPr lang="en-US" dirty="0"/>
              <a:t> of objects.</a:t>
            </a:r>
          </a:p>
          <a:p>
            <a:r>
              <a:rPr lang="en-US" dirty="0"/>
              <a:t>Class contains </a:t>
            </a:r>
            <a:r>
              <a:rPr lang="en-US" dirty="0">
                <a:solidFill>
                  <a:srgbClr val="301B92"/>
                </a:solidFill>
              </a:rPr>
              <a:t>data members </a:t>
            </a:r>
            <a:r>
              <a:rPr lang="en-US" dirty="0"/>
              <a:t>(also known as field or property or data) and </a:t>
            </a:r>
            <a:r>
              <a:rPr lang="en-US" dirty="0">
                <a:solidFill>
                  <a:srgbClr val="301B92"/>
                </a:solidFill>
              </a:rPr>
              <a:t>member functions </a:t>
            </a:r>
            <a:r>
              <a:rPr lang="en-US" dirty="0"/>
              <a:t>(also known as method or action or behavior)</a:t>
            </a:r>
          </a:p>
          <a:p>
            <a:r>
              <a:rPr lang="en-US" dirty="0"/>
              <a:t>Classes are 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in C.</a:t>
            </a:r>
          </a:p>
          <a:p>
            <a:r>
              <a:rPr lang="en-US" dirty="0"/>
              <a:t>Class name can be given as per the </a:t>
            </a:r>
            <a:r>
              <a:rPr lang="en-US" dirty="0">
                <a:solidFill>
                  <a:srgbClr val="002060"/>
                </a:solidFill>
              </a:rPr>
              <a:t>Identifier Naming Conventions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An Object is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variable</a:t>
            </a:r>
            <a:r>
              <a:rPr lang="en-US" dirty="0"/>
              <a:t> of a specific Class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data structure </a:t>
            </a:r>
            <a:r>
              <a:rPr lang="en-US" dirty="0"/>
              <a:t>that encapsulates data and functions in a single construct. </a:t>
            </a:r>
          </a:p>
          <a:p>
            <a:r>
              <a:rPr lang="en-US" dirty="0"/>
              <a:t>Object is a basic </a:t>
            </a:r>
            <a:r>
              <a:rPr lang="en-US" dirty="0">
                <a:solidFill>
                  <a:srgbClr val="002060"/>
                </a:solidFill>
              </a:rPr>
              <a:t>run-time entity</a:t>
            </a:r>
          </a:p>
          <a:p>
            <a:r>
              <a:rPr lang="en-US" dirty="0"/>
              <a:t>Objects are </a:t>
            </a:r>
            <a:r>
              <a:rPr lang="en-US" dirty="0">
                <a:solidFill>
                  <a:srgbClr val="002060"/>
                </a:solidFill>
              </a:rPr>
              <a:t>analogous</a:t>
            </a:r>
            <a:r>
              <a:rPr lang="en-US" dirty="0"/>
              <a:t> to the real-world entities. </a:t>
            </a:r>
          </a:p>
          <a:p>
            <a:endParaRPr lang="en-US" dirty="0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only the </a:t>
            </a:r>
            <a:r>
              <a:rPr lang="en-US" dirty="0">
                <a:solidFill>
                  <a:srgbClr val="301B92"/>
                </a:solidFill>
              </a:rPr>
              <a:t>specification</a:t>
            </a:r>
            <a:r>
              <a:rPr lang="en-US" dirty="0"/>
              <a:t> or </a:t>
            </a:r>
            <a:r>
              <a:rPr lang="en-US" dirty="0">
                <a:solidFill>
                  <a:srgbClr val="301B92"/>
                </a:solidFill>
              </a:rPr>
              <a:t>blueprint</a:t>
            </a:r>
            <a:r>
              <a:rPr lang="en-US" dirty="0"/>
              <a:t> for the object is defined; </a:t>
            </a:r>
            <a:r>
              <a:rPr lang="en-US" dirty="0">
                <a:solidFill>
                  <a:srgbClr val="301B92"/>
                </a:solidFill>
              </a:rPr>
              <a:t>no memory or storage is allocated.</a:t>
            </a:r>
          </a:p>
          <a:p>
            <a:r>
              <a:rPr lang="en-US" dirty="0"/>
              <a:t>When an object of a class is declared, the memory is allocated as per the data members of a class</a:t>
            </a:r>
          </a:p>
          <a:p>
            <a:r>
              <a:rPr lang="en-US" dirty="0"/>
              <a:t>We can access the data members and member functions of a class by using a </a:t>
            </a:r>
            <a:r>
              <a:rPr lang="en-US" dirty="0">
                <a:solidFill>
                  <a:srgbClr val="301B92"/>
                </a:solidFill>
              </a:rPr>
              <a:t>. (dot) </a:t>
            </a:r>
            <a:r>
              <a:rPr lang="en-US" dirty="0"/>
              <a:t>operator.</a:t>
            </a:r>
          </a:p>
          <a:p>
            <a:r>
              <a:rPr lang="en-US" dirty="0"/>
              <a:t>Generally Class contains</a:t>
            </a:r>
          </a:p>
          <a:p>
            <a:pPr lvl="1"/>
            <a:r>
              <a:rPr lang="en-US" dirty="0"/>
              <a:t>Data Members</a:t>
            </a:r>
          </a:p>
          <a:p>
            <a:pPr lvl="1"/>
            <a:r>
              <a:rPr lang="en-US" dirty="0"/>
              <a:t>Member Functions</a:t>
            </a:r>
          </a:p>
          <a:p>
            <a:pPr lvl="1"/>
            <a:r>
              <a:rPr lang="en-US" dirty="0"/>
              <a:t>Constructor (Special Member Function)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Person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63810" y="1208586"/>
          <a:ext cx="2294340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</a:t>
                      </a:r>
                      <a:r>
                        <a:rPr lang="en-US" dirty="0" err="1"/>
                        <a:t>Narendra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Modi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71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Politician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8788" y="4035947"/>
          <a:ext cx="2619611" cy="1879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Amitabh </a:t>
                      </a:r>
                      <a:r>
                        <a:rPr lang="en-US" dirty="0" err="1"/>
                        <a:t>Bachchan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79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148386"/>
            <a:ext cx="1963763" cy="97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7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Account_No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BankAccount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1,00,000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B2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5,60,0000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BankAccount</a:t>
                      </a:r>
                      <a:r>
                        <a:rPr lang="en-US" sz="2000" dirty="0"/>
                        <a:t>: B3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Account_No</a:t>
                      </a:r>
                      <a:r>
                        <a:rPr lang="en-US" dirty="0"/>
                        <a:t>: 1001123003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balance: 10,000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Cube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/>
                        <a:t>Width:5cm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656" y="12926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John:Person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5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IBM:Company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56298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Parth:Person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Elbow Connector 15"/>
          <p:cNvCxnSpPr>
            <a:endCxn id="11" idx="1"/>
          </p:cNvCxnSpPr>
          <p:nvPr/>
        </p:nvCxnSpPr>
        <p:spPr>
          <a:xfrm flipV="1">
            <a:off x="2228850" y="2949524"/>
            <a:ext cx="1714500" cy="865731"/>
          </a:xfrm>
          <a:prstGeom prst="bentConnector3">
            <a:avLst>
              <a:gd name="adj1" fmla="val 63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43350" y="508014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TCS:Company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9697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Jaya:Person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9181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Amy:Person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Elbow Connector 23"/>
          <p:cNvCxnSpPr>
            <a:endCxn id="18" idx="1"/>
          </p:cNvCxnSpPr>
          <p:nvPr/>
        </p:nvCxnSpPr>
        <p:spPr>
          <a:xfrm>
            <a:off x="2228850" y="4745421"/>
            <a:ext cx="1714500" cy="705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8" idx="1"/>
          </p:cNvCxnSpPr>
          <p:nvPr/>
        </p:nvCxnSpPr>
        <p:spPr>
          <a:xfrm flipV="1">
            <a:off x="2228850" y="5450986"/>
            <a:ext cx="1714500" cy="413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42994" y="2580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050834" y="515859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employee </a:t>
            </a:r>
          </a:p>
          <a:p>
            <a:pPr algn="ctr"/>
            <a:r>
              <a:rPr lang="en-US" sz="1600" dirty="0"/>
              <a:t>of</a:t>
            </a:r>
            <a:endParaRPr lang="en-IN" sz="1600" dirty="0"/>
          </a:p>
        </p:txBody>
      </p:sp>
      <p:sp>
        <p:nvSpPr>
          <p:cNvPr id="29" name="Right Brace 28"/>
          <p:cNvSpPr/>
          <p:nvPr/>
        </p:nvSpPr>
        <p:spPr>
          <a:xfrm>
            <a:off x="6101256" y="1292674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035796" y="146103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101256" y="2333297"/>
            <a:ext cx="362606" cy="3531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035796" y="391436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2152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2349" y="133758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India:Country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49" y="2578684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NewDelhi:CapitalCity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0682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Canada:Country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27365" y="5366553"/>
          <a:ext cx="23157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Tokyo:CapitalCity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40337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France:Country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6553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Japan:Country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29458" y="26128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sp>
        <p:nvSpPr>
          <p:cNvPr id="29" name="Right Brace 28"/>
          <p:cNvSpPr/>
          <p:nvPr/>
        </p:nvSpPr>
        <p:spPr>
          <a:xfrm>
            <a:off x="6893907" y="1216242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577819" y="147734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921067" y="2333297"/>
            <a:ext cx="256618" cy="3957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77819" y="41272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943349" y="3406826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Ottawa:CapitalCity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943349" y="4340337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Paris:CapitalCity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228850" y="377281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29458" y="342657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228850" y="47021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29458" y="43654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8850" y="5721299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9458" y="53845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5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9" grpId="0" animBg="1"/>
      <p:bldP spid="30" grpId="0"/>
      <p:bldP spid="31" grpId="0" animBg="1"/>
      <p:bldP spid="32" grpId="0"/>
      <p:bldP spid="33" grpId="0"/>
      <p:bldP spid="34" grpId="0"/>
      <p:bldP spid="37" grpId="0"/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Object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</a:p>
          <a:p>
            <a:pPr lvl="1"/>
            <a:r>
              <a:rPr lang="en-US" dirty="0"/>
              <a:t>E.g. Human, Vehicle, Library, River, Watch, Fan, etc.</a:t>
            </a:r>
          </a:p>
          <a:p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</a:p>
          <a:p>
            <a:pPr lvl="1"/>
            <a:r>
              <a:rPr lang="en-US" b="1" dirty="0"/>
              <a:t>Characteristic of Human</a:t>
            </a:r>
            <a:r>
              <a:rPr lang="en-US" dirty="0"/>
              <a:t>: Gender, Age, Height, Weight, Complexion, etc.</a:t>
            </a:r>
          </a:p>
          <a:p>
            <a:pPr lvl="1"/>
            <a:r>
              <a:rPr lang="en-US" b="1" dirty="0"/>
              <a:t>Behavior of Human</a:t>
            </a:r>
            <a:r>
              <a:rPr lang="en-US" dirty="0"/>
              <a:t>: Walk, Eat, Work, React, etc.</a:t>
            </a:r>
          </a:p>
          <a:p>
            <a:pPr lvl="1"/>
            <a:r>
              <a:rPr lang="en-US" b="1" dirty="0"/>
              <a:t>Characteristic of Library</a:t>
            </a:r>
            <a:r>
              <a:rPr lang="en-US" dirty="0"/>
              <a:t>: Books, Members, etc.</a:t>
            </a:r>
          </a:p>
          <a:p>
            <a:pPr lvl="1"/>
            <a:r>
              <a:rPr lang="en-US" b="1" dirty="0"/>
              <a:t>Behavior of Library</a:t>
            </a:r>
            <a:r>
              <a:rPr lang="en-US" dirty="0"/>
              <a:t>: New Member, Issue Book, Return Book etc.</a:t>
            </a:r>
          </a:p>
          <a:p>
            <a:r>
              <a:rPr lang="en-US" dirty="0">
                <a:solidFill>
                  <a:schemeClr val="tx2"/>
                </a:solidFill>
              </a:rPr>
              <a:t>The OO philosophy suggests that the things manipulated by the program should correspond to things in the real world.</a:t>
            </a:r>
          </a:p>
          <a:p>
            <a:pPr lvl="1"/>
            <a:r>
              <a:rPr lang="en-US" dirty="0"/>
              <a:t>Classification is called a </a:t>
            </a:r>
            <a:r>
              <a:rPr lang="en-US" b="1" dirty="0"/>
              <a:t>Class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Real world entity is called an </a:t>
            </a:r>
            <a:r>
              <a:rPr lang="en-US" b="1" dirty="0"/>
              <a:t>Object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Characteristic is called </a:t>
            </a:r>
            <a:r>
              <a:rPr lang="en-US" b="1" dirty="0"/>
              <a:t>Property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Behavior is called </a:t>
            </a:r>
            <a:r>
              <a:rPr lang="en-US" b="1" dirty="0"/>
              <a:t>Method</a:t>
            </a:r>
            <a:r>
              <a:rPr lang="en-US" dirty="0"/>
              <a:t> in 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9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When we create a </a:t>
            </a:r>
            <a:r>
              <a:rPr lang="en-US" sz="2000" dirty="0">
                <a:solidFill>
                  <a:srgbClr val="002060"/>
                </a:solidFill>
              </a:rPr>
              <a:t>class</a:t>
            </a:r>
            <a:r>
              <a:rPr lang="en-US" sz="2000" dirty="0"/>
              <a:t>, we are creating a </a:t>
            </a:r>
            <a:r>
              <a:rPr lang="en-US" sz="2000" b="1" dirty="0">
                <a:solidFill>
                  <a:srgbClr val="002060"/>
                </a:solidFill>
              </a:rPr>
              <a:t>new data type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Object</a:t>
            </a:r>
            <a:r>
              <a:rPr lang="en-US" sz="2000" dirty="0"/>
              <a:t> of that data type will have all the </a:t>
            </a:r>
            <a:r>
              <a:rPr lang="en-US" sz="2000" dirty="0">
                <a:solidFill>
                  <a:srgbClr val="002060"/>
                </a:solidFill>
              </a:rPr>
              <a:t>attributes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2060"/>
                </a:solidFill>
              </a:rPr>
              <a:t>abilities</a:t>
            </a:r>
            <a:r>
              <a:rPr lang="en-US" sz="2000" dirty="0"/>
              <a:t> that are designed in the class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95834" y="2007124"/>
            <a:ext cx="6024283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	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3885" y="3920199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</a:t>
            </a: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33885" y="3920199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s1=new Square();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95833" y="1716254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64654" y="4940855"/>
            <a:ext cx="11896167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The new operator dynamically allocates (that is, allocates at run time) memory for an object and returns a reference to it.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is, more or less, the address in memory of the object allocated by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.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 then stored in the variable. Thus, in Java, all class objects must be </a:t>
            </a:r>
            <a:r>
              <a:rPr lang="en-IN" sz="2000" dirty="0"/>
              <a:t>dynamically allocated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96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7" grpId="1"/>
      <p:bldP spid="10" grpId="0"/>
      <p:bldP spid="12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object</a:t>
            </a:r>
          </a:p>
          <a:p>
            <a:r>
              <a:rPr lang="en-US" dirty="0"/>
              <a:t>Here, s1 is a variable of the class type.</a:t>
            </a:r>
          </a:p>
          <a:p>
            <a:r>
              <a:rPr lang="en-US" dirty="0"/>
              <a:t>The class name followed by parentheses specifies the constructor for the class.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run </a:t>
            </a:r>
            <a:r>
              <a:rPr lang="en-IN" dirty="0"/>
              <a:t>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 </a:t>
            </a:r>
            <a:r>
              <a:rPr lang="en-US" sz="1400" dirty="0">
                <a:latin typeface="Consolas" panose="020B0609020204030204" pitchFamily="49" charset="0"/>
              </a:rPr>
              <a:t>//declare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s1= new Square();</a:t>
            </a:r>
            <a:r>
              <a:rPr lang="en-US" sz="1400" dirty="0">
                <a:latin typeface="Consolas" panose="020B0609020204030204" pitchFamily="49" charset="0"/>
              </a:rPr>
              <a:t>//</a:t>
            </a:r>
            <a:r>
              <a:rPr lang="en-IN" sz="1400" dirty="0">
                <a:latin typeface="Consolas" panose="020B0609020204030204" pitchFamily="49" charset="0"/>
              </a:rPr>
              <a:t>allocate a Square object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 dirty="0">
                <a:solidFill>
                  <a:srgbClr val="1D1D1E"/>
                </a:solidFill>
                <a:latin typeface="Palatino-Italic"/>
              </a:rPr>
              <a:t>similar to a memory pointer.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reference 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081927" y="3662210"/>
            <a:ext cx="1676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3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Object Reference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301169" y="1195828"/>
            <a:ext cx="5212126" cy="8481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301168" y="878993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168" y="2306124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168" y="365349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26473" y="2888977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202121" y="2575065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 flipV="1">
            <a:off x="1202121" y="3259817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6464404" y="1173302"/>
            <a:ext cx="5212126" cy="15909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R1=null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6464403" y="856468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45162" y="288897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45162" y="4236350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070467" y="3471830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7546115" y="3157918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 flipV="1">
            <a:off x="7546115" y="3842670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2210" y="4338249"/>
            <a:ext cx="59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and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will both refer to the 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same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object. The assignment of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did not allocate any memory or copy any part of the original object. It simply makes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refer to the same object as 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does </a:t>
            </a:r>
            <a:r>
              <a:rPr lang="en-IN" b="1" dirty="0">
                <a:solidFill>
                  <a:srgbClr val="1D1D1E"/>
                </a:solidFill>
                <a:latin typeface="Palatino-Bold"/>
              </a:rPr>
              <a:t>r1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.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464403" y="5181933"/>
            <a:ext cx="542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has been set 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null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, but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still points to the original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3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14" grpId="0" build="p" animBg="1"/>
      <p:bldP spid="15" grpId="0" animBg="1"/>
      <p:bldP spid="16" grpId="0" animBg="1"/>
      <p:bldP spid="17" grpId="0" animBg="1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5450" y="2624138"/>
            <a:ext cx="10515600" cy="2852737"/>
          </a:xfrm>
        </p:spPr>
        <p:txBody>
          <a:bodyPr/>
          <a:lstStyle/>
          <a:p>
            <a:r>
              <a:rPr lang="en-US" dirty="0"/>
              <a:t>Implementing Class and Object</a:t>
            </a:r>
            <a:endParaRPr lang="en-IN" dirty="0"/>
          </a:p>
        </p:txBody>
      </p:sp>
      <p:pic>
        <p:nvPicPr>
          <p:cNvPr id="2050" name="Picture 2" descr="ERP Solution – Saratha TechServic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1576486"/>
            <a:ext cx="4996996" cy="26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3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7793620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"p1.name="</a:t>
            </a:r>
            <a:r>
              <a:rPr lang="en-IN" dirty="0">
                <a:latin typeface="Consolas" panose="020B0609020204030204" pitchFamily="49" charset="0"/>
              </a:rPr>
              <a:t>+p1.name);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"p2.name="</a:t>
            </a:r>
            <a:r>
              <a:rPr lang="en-IN" dirty="0">
                <a:latin typeface="Consolas" panose="020B0609020204030204" pitchFamily="49" charset="0"/>
              </a:rPr>
              <a:t>+p2.name);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"p1.age="</a:t>
            </a:r>
            <a:r>
              <a:rPr lang="en-IN" dirty="0">
                <a:latin typeface="Consolas" panose="020B0609020204030204" pitchFamily="49" charset="0"/>
              </a:rPr>
              <a:t>+p1.age);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"p2.age="</a:t>
            </a:r>
            <a:r>
              <a:rPr lang="en-IN" dirty="0">
                <a:latin typeface="Consolas" panose="020B0609020204030204" pitchFamily="49" charset="0"/>
              </a:rPr>
              <a:t>+p2.age);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134350" y="863444"/>
            <a:ext cx="3755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700015" y="4655895"/>
            <a:ext cx="3042667" cy="161374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p2.age=80 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700015" y="4339060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94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 with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51075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   	 	  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p1.displayName();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p1.displayAge();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p2.displayAge();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93780" y="863444"/>
            <a:ext cx="6498220" cy="4720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displayName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"name="</a:t>
            </a:r>
            <a:r>
              <a:rPr lang="en-US" dirty="0">
                <a:latin typeface="Consolas" panose="020B0609020204030204" pitchFamily="49" charset="0"/>
              </a:rPr>
              <a:t>+name);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displayAge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   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"age="</a:t>
            </a:r>
            <a:r>
              <a:rPr lang="en-US" dirty="0">
                <a:latin typeface="Consolas" panose="020B0609020204030204" pitchFamily="49" charset="0"/>
              </a:rPr>
              <a:t>+age);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49333" y="4892859"/>
            <a:ext cx="3042667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age=80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49333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0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using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3815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public void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() </a:t>
            </a:r>
            <a:r>
              <a:rPr lang="en-IN" dirty="0">
                <a:latin typeface="Consolas" panose="020B0609020204030204" pitchFamily="49" charset="0"/>
              </a:rPr>
              <a:t>{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 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height*width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644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with Return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</a:rPr>
              <a:t>(“Area="+area);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6482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</a:t>
            </a:r>
            <a:r>
              <a:rPr lang="en-US" b="1" dirty="0">
                <a:latin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calArea</a:t>
            </a:r>
            <a:r>
              <a:rPr lang="en-US" dirty="0">
                <a:latin typeface="Consolas" panose="020B0609020204030204" pitchFamily="49" charset="0"/>
              </a:rPr>
              <a:t>() 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return height*width;</a:t>
            </a:r>
            <a:r>
              <a:rPr lang="en-IN" dirty="0">
                <a:latin typeface="Consolas" panose="020B0609020204030204" pitchFamily="49" charset="0"/>
              </a:rPr>
              <a:t>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75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WAP using class Cube and calculate area using method with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Cube c1=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Cube();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+area);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Cube{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267822" y="5990536"/>
            <a:ext cx="2892237" cy="46347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area=1000.0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267822" y="566135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676101" y="5513388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15856" y="53177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496787" y="53825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299789" y="5794436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9352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pic>
        <p:nvPicPr>
          <p:cNvPr id="1028" name="Picture 4" descr="Set Of School Objects Illustration Royalty Free Cliparts, Vectors, And  Stock Illustration. Image 63492909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724647"/>
            <a:ext cx="6973508" cy="56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0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WAP using class Cube and calculate area of two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Cube c1=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//Obj1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Cube c2=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//Obj2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“c1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“c2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c2.calArea(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20,20,20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299763" y="5719711"/>
            <a:ext cx="2892237" cy="8674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c1 area=1000.0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c2 area=8000.0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299763" y="539052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782011" y="5928900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021766" y="57332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602697" y="57980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405699" y="6209948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5" name="Cube 14"/>
          <p:cNvSpPr/>
          <p:nvPr/>
        </p:nvSpPr>
        <p:spPr>
          <a:xfrm>
            <a:off x="5982488" y="5443730"/>
            <a:ext cx="1223612" cy="1086320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02160" y="5250015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7" name="TextBox 16"/>
          <p:cNvSpPr txBox="1"/>
          <p:nvPr/>
        </p:nvSpPr>
        <p:spPr>
          <a:xfrm rot="2669535">
            <a:off x="5840625" y="5491562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726982" y="5979846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6845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vs. Object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3947" y="778794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03947" y="1157635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 dirty="0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 dirty="0"/>
                        <a:t>or template.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is the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03947" y="1536476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203947" y="2184557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203947" y="2832638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 dirty="0"/>
                        <a:t> or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 dirty="0"/>
                        <a:t> of similar object.</a:t>
                      </a:r>
                    </a:p>
                    <a:p>
                      <a:r>
                        <a:rPr lang="en-US" dirty="0"/>
                        <a:t>e.g. 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Object is defined as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/>
                        <a:t>e.g.:Audi</a:t>
                      </a:r>
                      <a:r>
                        <a:rPr lang="en-US" baseline="0" dirty="0"/>
                        <a:t>,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203947" y="3480719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declared only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can be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203947" y="4128800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 dirty="0"/>
                        <a:t>when it is created.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203947" y="5155723"/>
          <a:ext cx="881107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Profession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Mobile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Subject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Class</a:t>
                      </a:r>
                      <a:r>
                        <a:rPr lang="en-US" dirty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Doctor, Teacher, Lawyer, Politician…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iPhone, </a:t>
                      </a:r>
                      <a:r>
                        <a:rPr lang="en-US" baseline="0" dirty="0" err="1"/>
                        <a:t>Samsumg</a:t>
                      </a:r>
                      <a:r>
                        <a:rPr lang="en-US" baseline="0" dirty="0"/>
                        <a:t>, 1plus…</a:t>
                      </a:r>
                    </a:p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Maths, English, Science, Computer…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John, Aarav, </a:t>
                      </a:r>
                      <a:r>
                        <a:rPr lang="en-US" baseline="0" dirty="0" err="1"/>
                        <a:t>Smita</a:t>
                      </a:r>
                      <a:r>
                        <a:rPr lang="en-US" baseline="0" dirty="0"/>
                        <a:t>…</a:t>
                      </a:r>
                    </a:p>
                    <a:p>
                      <a:r>
                        <a:rPr lang="en-US" b="1" baseline="0" dirty="0"/>
                        <a:t>Object: </a:t>
                      </a:r>
                      <a:r>
                        <a:rPr lang="en-US" b="0" baseline="0" dirty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203947" y="4776881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can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/>
                        <a:t> without its</a:t>
                      </a:r>
                      <a:r>
                        <a:rPr lang="en-US" baseline="0" dirty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742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37746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method </a:t>
            </a:r>
            <a:r>
              <a:rPr lang="en-US" dirty="0"/>
              <a:t>is a group of statements that performs a </a:t>
            </a:r>
            <a:r>
              <a:rPr lang="en-US" dirty="0">
                <a:solidFill>
                  <a:srgbClr val="002060"/>
                </a:solidFill>
              </a:rPr>
              <a:t>specific task</a:t>
            </a:r>
            <a:r>
              <a:rPr lang="en-US" dirty="0"/>
              <a:t>.</a:t>
            </a:r>
          </a:p>
          <a:p>
            <a:r>
              <a:rPr lang="en-US" dirty="0"/>
              <a:t>A large program can be </a:t>
            </a:r>
            <a:r>
              <a:rPr lang="en-US" dirty="0">
                <a:solidFill>
                  <a:srgbClr val="002060"/>
                </a:solidFill>
              </a:rPr>
              <a:t>divided</a:t>
            </a:r>
            <a:r>
              <a:rPr lang="en-US" dirty="0"/>
              <a:t> into the basic building blocks known as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r>
              <a:rPr lang="en-US" dirty="0"/>
              <a:t>The function contains the set of programming statements enclosed by </a:t>
            </a:r>
            <a:r>
              <a:rPr lang="en-US" dirty="0">
                <a:solidFill>
                  <a:srgbClr val="002060"/>
                </a:solidFill>
              </a:rPr>
              <a:t>{  }</a:t>
            </a:r>
            <a:r>
              <a:rPr lang="en-US" dirty="0"/>
              <a:t>.</a:t>
            </a:r>
          </a:p>
          <a:p>
            <a:r>
              <a:rPr lang="en-US" dirty="0"/>
              <a:t>Program execution in many programming language starts from the </a:t>
            </a:r>
            <a:r>
              <a:rPr lang="en-US" b="1" dirty="0">
                <a:solidFill>
                  <a:srgbClr val="002060"/>
                </a:solidFill>
              </a:rPr>
              <a:t>main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function.</a:t>
            </a:r>
          </a:p>
          <a:p>
            <a:r>
              <a:rPr lang="en-US" dirty="0">
                <a:solidFill>
                  <a:srgbClr val="002060"/>
                </a:solidFill>
              </a:rPr>
              <a:t>main</a:t>
            </a:r>
            <a:r>
              <a:rPr lang="en-US" dirty="0"/>
              <a:t> is also a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67047" y="3240911"/>
            <a:ext cx="285767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// body part</a:t>
            </a:r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3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E8234-7A32-1446-882D-A007335EFFBC}"/>
              </a:ext>
            </a:extLst>
          </p:cNvPr>
          <p:cNvSpPr txBox="1"/>
          <p:nvPr/>
        </p:nvSpPr>
        <p:spPr>
          <a:xfrm>
            <a:off x="14123796" y="1237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/>
          <p:cNvCxnSpPr>
            <a:stCxn id="9" idx="2"/>
            <a:endCxn id="24" idx="0"/>
          </p:cNvCxnSpPr>
          <p:nvPr/>
        </p:nvCxnSpPr>
        <p:spPr>
          <a:xfrm rot="5400000">
            <a:off x="4218890" y="406840"/>
            <a:ext cx="769503" cy="2984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96592" y="961465"/>
            <a:ext cx="2398815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911874" y="2283951"/>
            <a:ext cx="2398815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Library Function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00289" y="2277152"/>
            <a:ext cx="3946583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Defined Function (UDF)</a:t>
            </a:r>
          </a:p>
        </p:txBody>
      </p:sp>
      <p:cxnSp>
        <p:nvCxnSpPr>
          <p:cNvPr id="13" name="Elbow Connector 12"/>
          <p:cNvCxnSpPr>
            <a:stCxn id="9" idx="2"/>
            <a:endCxn id="25" idx="0"/>
          </p:cNvCxnSpPr>
          <p:nvPr/>
        </p:nvCxnSpPr>
        <p:spPr>
          <a:xfrm rot="16200000" flipH="1">
            <a:off x="7353438" y="257009"/>
            <a:ext cx="762704" cy="32775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1213" y="3384307"/>
            <a:ext cx="4940136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ln w="0">
                  <a:noFill/>
                </a:ln>
                <a:solidFill>
                  <a:schemeClr val="tx1"/>
                </a:solidFill>
              </a:rPr>
              <a:t>Predefined or d</a:t>
            </a:r>
            <a:r>
              <a:rPr lang="en-US" sz="2200" b="1" dirty="0">
                <a:solidFill>
                  <a:schemeClr val="tx1"/>
                </a:solidFill>
              </a:rPr>
              <a:t>eclared inside header files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nextInt</a:t>
            </a:r>
            <a:r>
              <a:rPr lang="en-US" sz="2200" dirty="0">
                <a:solidFill>
                  <a:schemeClr val="tx1"/>
                </a:solidFill>
              </a:rPr>
              <a:t>() – </a:t>
            </a:r>
            <a:r>
              <a:rPr lang="en-US" sz="2200" dirty="0" err="1">
                <a:solidFill>
                  <a:schemeClr val="tx1"/>
                </a:solidFill>
              </a:rPr>
              <a:t>util</a:t>
            </a:r>
            <a:r>
              <a:rPr lang="en-US" sz="2200" dirty="0">
                <a:solidFill>
                  <a:schemeClr val="tx1"/>
                </a:solidFill>
              </a:rPr>
              <a:t> library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pow() – math library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21218" y="3384307"/>
            <a:ext cx="4504723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chemeClr val="tx1"/>
                </a:solidFill>
              </a:rPr>
              <a:t>Created by User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CalculateSimpleInterest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CalculateAreaOfCircle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4" name="Straight Arrow Connector 33"/>
          <p:cNvCxnSpPr>
            <a:stCxn id="24" idx="2"/>
            <a:endCxn id="31" idx="0"/>
          </p:cNvCxnSpPr>
          <p:nvPr/>
        </p:nvCxnSpPr>
        <p:spPr>
          <a:xfrm flipH="1">
            <a:off x="3111281" y="2832591"/>
            <a:ext cx="1" cy="55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  <a:endCxn id="32" idx="0"/>
          </p:cNvCxnSpPr>
          <p:nvPr/>
        </p:nvCxnSpPr>
        <p:spPr>
          <a:xfrm flipH="1">
            <a:off x="9373580" y="2825792"/>
            <a:ext cx="1" cy="55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31" grpId="0" animBg="1"/>
      <p:bldP spid="3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 of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DCE3EA-AA8D-CE4E-8D85-3058A82F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606541"/>
          </a:xfrm>
        </p:spPr>
        <p:txBody>
          <a:bodyPr/>
          <a:lstStyle/>
          <a:p>
            <a:r>
              <a:rPr lang="en-US" dirty="0"/>
              <a:t>User-defined function’s program structure is divided into three parts as follows: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3654" y="1929545"/>
            <a:ext cx="2868694" cy="42473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func1();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main()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func1();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//function body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59192-ED8F-DB47-BE1B-257CF7CBC9D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314575" y="2144811"/>
            <a:ext cx="1633657" cy="6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3653" y="1514173"/>
            <a:ext cx="2333859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C:Function 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6DC40-32C1-C346-9D0D-15526473270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185988" y="3104462"/>
            <a:ext cx="1762244" cy="59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135CB-1722-7344-B34D-0A770A35B3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314575" y="4045906"/>
            <a:ext cx="1633657" cy="565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48232" y="1929545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Prototype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48232" y="2827970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call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48232" y="3769414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definition</a:t>
            </a:r>
            <a:endParaRPr lang="en-US" sz="2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925212" y="1929545"/>
            <a:ext cx="5135609" cy="28623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public static void main(String[]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ags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="+c);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j){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925212" y="1527170"/>
            <a:ext cx="3871007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Java:Function</a:t>
            </a:r>
            <a:r>
              <a:rPr lang="en-US" dirty="0">
                <a:solidFill>
                  <a:schemeClr val="tx1"/>
                </a:solidFill>
              </a:rPr>
              <a:t> for addition of 2 numbers</a:t>
            </a:r>
          </a:p>
        </p:txBody>
      </p:sp>
      <p:cxnSp>
        <p:nvCxnSpPr>
          <p:cNvPr id="11" name="Straight Arrow Connector 10"/>
          <p:cNvCxnSpPr>
            <a:stCxn id="20" idx="3"/>
          </p:cNvCxnSpPr>
          <p:nvPr/>
        </p:nvCxnSpPr>
        <p:spPr>
          <a:xfrm flipV="1">
            <a:off x="6469328" y="2937341"/>
            <a:ext cx="1374510" cy="16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3"/>
          </p:cNvCxnSpPr>
          <p:nvPr/>
        </p:nvCxnSpPr>
        <p:spPr>
          <a:xfrm flipV="1">
            <a:off x="6469328" y="3769414"/>
            <a:ext cx="660135" cy="27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  <p:bldP spid="16" grpId="0" animBg="1"/>
      <p:bldP spid="19" grpId="0" animBg="1"/>
      <p:bldP spid="20" grpId="0" animBg="1"/>
      <p:bldP spid="21" grpId="0" animBg="1"/>
      <p:bldP spid="37" grpId="0" animBg="1"/>
      <p:bldP spid="3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8F2B-E009-334D-B9DD-03323F1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106087"/>
          </a:xfrm>
        </p:spPr>
        <p:txBody>
          <a:bodyPr/>
          <a:lstStyle/>
          <a:p>
            <a:r>
              <a:rPr lang="en-US" dirty="0"/>
              <a:t>A method definition defines the </a:t>
            </a:r>
            <a:r>
              <a:rPr lang="en-US" b="1" dirty="0"/>
              <a:t>method header </a:t>
            </a:r>
            <a:r>
              <a:rPr lang="en-US" dirty="0"/>
              <a:t>and </a:t>
            </a:r>
            <a:r>
              <a:rPr lang="en-US" b="1" dirty="0"/>
              <a:t>body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method body </a:t>
            </a:r>
            <a:r>
              <a:rPr lang="en-US" dirty="0"/>
              <a:t>part defines method logic.</a:t>
            </a:r>
          </a:p>
          <a:p>
            <a:pPr lvl="1"/>
            <a:r>
              <a:rPr lang="en-US" dirty="0"/>
              <a:t>Method statements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379327" y="4407543"/>
            <a:ext cx="7549328" cy="13797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return-type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method_name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(datatyp1 arg1, datatype2 arg2, …)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functions statements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379326" y="398085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8145939" y="4396223"/>
            <a:ext cx="3810707" cy="13911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addition(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b);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8145939" y="396953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528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to add two number using add(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55495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class </a:t>
            </a:r>
            <a:r>
              <a:rPr lang="en-IN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MethodDemo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public static </a:t>
            </a:r>
            <a:r>
              <a:rPr lang="en-US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 </a:t>
            </a:r>
            <a:r>
              <a:rPr lang="en-IN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=10,b=20,c;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</a:rPr>
              <a:t> md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new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MethodDemo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md.</a:t>
            </a:r>
            <a:r>
              <a:rPr lang="en-IN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BA2121"/>
                </a:solidFill>
                <a:latin typeface="Consolas" panose="020B0609020204030204" pitchFamily="49" charset="0"/>
              </a:rPr>
              <a:t>a+b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+c);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 		return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+j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 }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838" y="5920668"/>
            <a:ext cx="238601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IN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  <a:endParaRPr lang="en-IN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4414838" y="5591483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4356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 parameters v/s Formal parameters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146456"/>
          </a:xfrm>
        </p:spPr>
        <p:txBody>
          <a:bodyPr/>
          <a:lstStyle/>
          <a:p>
            <a:r>
              <a:rPr lang="en-US" dirty="0"/>
              <a:t>Values that are passed from the calling functions are known </a:t>
            </a:r>
            <a:r>
              <a:rPr lang="en-US" b="1" dirty="0">
                <a:solidFill>
                  <a:srgbClr val="002060"/>
                </a:solidFill>
              </a:rPr>
              <a:t>actual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r>
              <a:rPr lang="en-US" dirty="0"/>
              <a:t>The variables declared in the function prototype or definition are known as </a:t>
            </a:r>
            <a:r>
              <a:rPr lang="en-US" b="1" dirty="0">
                <a:solidFill>
                  <a:srgbClr val="002060"/>
                </a:solidFill>
              </a:rPr>
              <a:t>formal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/>
              <a:t>.</a:t>
            </a:r>
          </a:p>
          <a:p>
            <a:r>
              <a:rPr lang="en-US" dirty="0"/>
              <a:t>Name of formal parameters can be </a:t>
            </a:r>
            <a:r>
              <a:rPr lang="en-US" dirty="0">
                <a:solidFill>
                  <a:srgbClr val="002060"/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different</a:t>
            </a:r>
            <a:r>
              <a:rPr lang="en-US" dirty="0"/>
              <a:t> from actual parameters.</a:t>
            </a:r>
          </a:p>
          <a:p>
            <a:r>
              <a:rPr lang="en-US" dirty="0"/>
              <a:t>Sequence of parameter is </a:t>
            </a:r>
            <a:r>
              <a:rPr lang="en-US" b="1" dirty="0">
                <a:solidFill>
                  <a:srgbClr val="002060"/>
                </a:solidFill>
              </a:rPr>
              <a:t>important</a:t>
            </a:r>
            <a:r>
              <a:rPr lang="en-US" dirty="0"/>
              <a:t>, not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md.add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Actual 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643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642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4015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</a:t>
            </a:r>
          </a:p>
        </p:txBody>
      </p:sp>
      <p:pic>
        <p:nvPicPr>
          <p:cNvPr id="4" name="Picture 4" descr="Image result for p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777" y="1037877"/>
            <a:ext cx="1999211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7" y="974188"/>
            <a:ext cx="21052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606" y="974188"/>
            <a:ext cx="2086495" cy="1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3231776"/>
            <a:ext cx="1983761" cy="19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831977" y="3536575"/>
            <a:ext cx="256760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9985" y="2484652"/>
            <a:ext cx="6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Pen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Board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2527" y="2477877"/>
            <a:ext cx="108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Laptop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Bench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980" y="524241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Projector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7846" y="5843664"/>
            <a:ext cx="272666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Physical objects…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204" y="3560387"/>
            <a:ext cx="2347113" cy="12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69352" y="5224210"/>
            <a:ext cx="75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</a:t>
            </a:r>
            <a:endParaRPr lang="en-IN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2527" y="3079376"/>
            <a:ext cx="887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chemeClr val="tx1"/>
              </a:buClr>
            </a:pPr>
            <a:r>
              <a:rPr lang="en-US" sz="2800" dirty="0"/>
              <a:t>The function can </a:t>
            </a:r>
            <a:r>
              <a:rPr lang="en-US" sz="2800" b="1" dirty="0">
                <a:solidFill>
                  <a:srgbClr val="002060"/>
                </a:solidFill>
              </a:rPr>
              <a:t>return only one value</a:t>
            </a:r>
            <a:r>
              <a:rPr lang="en-US" sz="2800" dirty="0"/>
              <a:t>.</a:t>
            </a:r>
          </a:p>
          <a:p>
            <a:pPr algn="l">
              <a:buClrTx/>
            </a:pPr>
            <a:r>
              <a:rPr lang="en-US" sz="2800" dirty="0"/>
              <a:t>Function </a:t>
            </a:r>
            <a:r>
              <a:rPr lang="en-US" sz="2800" dirty="0">
                <a:solidFill>
                  <a:srgbClr val="002060"/>
                </a:solidFill>
              </a:rPr>
              <a:t>cannot</a:t>
            </a:r>
            <a:r>
              <a:rPr lang="en-US" sz="2800" dirty="0"/>
              <a:t> return more than one value.</a:t>
            </a:r>
          </a:p>
          <a:p>
            <a:pPr algn="l">
              <a:buClrTx/>
            </a:pPr>
            <a:r>
              <a:rPr lang="en-US" sz="2800" dirty="0"/>
              <a:t>If function is not returning any value then return type should be 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8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md.sub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Main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5621363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sub(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j)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j;	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5621361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943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WAP to calculate the Power of a Number using method</a:t>
            </a:r>
            <a:endParaRPr lang="en-US" sz="3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198183" cy="4042811"/>
          </a:xfrm>
          <a:ln>
            <a:solidFill>
              <a:schemeClr val="accent1"/>
            </a:solidFill>
            <a:prstDash val="dash"/>
          </a:ln>
        </p:spPr>
        <p:txBody>
          <a:bodyPr/>
          <a:lstStyle/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java.util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.*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class </a:t>
            </a:r>
            <a:r>
              <a:rPr lang="en-IN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PowerMethDemo1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static </a:t>
            </a:r>
            <a:r>
              <a:rPr lang="en-US" sz="2000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){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, pow, res; 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new Scanner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(System.</a:t>
            </a:r>
            <a:r>
              <a:rPr lang="en-IN" sz="2000" dirty="0">
                <a:solidFill>
                  <a:srgbClr val="7D9029"/>
                </a:solidFill>
                <a:latin typeface="Consolas" panose="020B0609020204030204" pitchFamily="49" charset="0"/>
              </a:rPr>
              <a:t>in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pow:"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pow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latin typeface="Consolas" panose="020B0609020204030204" pitchFamily="49" charset="0"/>
              </a:rPr>
              <a:t>PowerMethDemo1 </a:t>
            </a:r>
            <a:r>
              <a:rPr lang="en-IN" sz="2000" b="1" dirty="0" err="1">
                <a:latin typeface="Consolas" panose="020B0609020204030204" pitchFamily="49" charset="0"/>
              </a:rPr>
              <a:t>pmd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new 			                   PowerMethDemo1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res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pmd.</a:t>
            </a:r>
            <a:r>
              <a:rPr lang="en-IN" sz="2000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power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num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pow);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ans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+res);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 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//main()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2238" y="863443"/>
            <a:ext cx="5472112" cy="404281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4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b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r = 1;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=1;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&lt;=b;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++)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  	r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r * a;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return 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;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b="1" i="1" dirty="0">
                <a:solidFill>
                  <a:srgbClr val="408080"/>
                </a:solidFill>
                <a:latin typeface="Consolas" panose="020B0609020204030204" pitchFamily="49" charset="0"/>
              </a:rPr>
              <a:t>//power()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//class</a:t>
            </a:r>
          </a:p>
          <a:p>
            <a:pPr marL="457200" lvl="0" indent="-457200" algn="l">
              <a:spcAft>
                <a:spcPts val="300"/>
              </a:spcAft>
              <a:buClr>
                <a:schemeClr val="tx1"/>
              </a:buClr>
              <a:buFont typeface="+mj-lt"/>
              <a:buAutoNum type="arabicPeriod" startAt="11"/>
            </a:pP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276" y="5533785"/>
            <a:ext cx="238601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num:5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pow:3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ans=125</a:t>
            </a:r>
            <a:endParaRPr lang="en-IN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94276" y="5204600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24272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Methods(Method Categories)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98856"/>
          </a:xfrm>
        </p:spPr>
        <p:txBody>
          <a:bodyPr/>
          <a:lstStyle/>
          <a:p>
            <a:r>
              <a:rPr lang="en-US" dirty="0"/>
              <a:t>Functions can be divided in 4 </a:t>
            </a:r>
            <a:r>
              <a:rPr lang="en-US" dirty="0">
                <a:solidFill>
                  <a:srgbClr val="002060"/>
                </a:solidFill>
              </a:rPr>
              <a:t>categories</a:t>
            </a:r>
            <a:r>
              <a:rPr lang="en-US" dirty="0"/>
              <a:t> based on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return value.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6C400-E0F9-454B-962E-BD0F70AA1A0B}"/>
              </a:ext>
            </a:extLst>
          </p:cNvPr>
          <p:cNvSpPr txBox="1"/>
          <p:nvPr/>
        </p:nvSpPr>
        <p:spPr>
          <a:xfrm>
            <a:off x="6510969" y="6555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9" y="1703685"/>
            <a:ext cx="3516313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S.O.P(5+10);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1844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1729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39052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443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883305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8000" y="1703684"/>
            <a:ext cx="3517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5+10;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5019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2046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42227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761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315664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8989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424527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9000" y="1714500"/>
            <a:ext cx="40767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a=5,b=10,c;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c=add(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58617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22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5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7164" y="5049050"/>
            <a:ext cx="31098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Logical objects…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90" y="1532964"/>
            <a:ext cx="3182774" cy="2717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pic>
        <p:nvPicPr>
          <p:cNvPr id="7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364" y="2218764"/>
            <a:ext cx="4424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24164" y="429389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Bank Account</a:t>
            </a:r>
          </a:p>
        </p:txBody>
      </p:sp>
    </p:spTree>
    <p:extLst>
      <p:ext uri="{BB962C8B-B14F-4D97-AF65-F5344CB8AC3E}">
        <p14:creationId xmlns:p14="http://schemas.microsoft.com/office/powerpoint/2010/main" val="2579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Addition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i,j,k</a:t>
            </a:r>
            <a:r>
              <a:rPr lang="en-IN" sz="18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a)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  void</a:t>
            </a:r>
            <a:r>
              <a:rPr lang="en-IN" sz="1800" b="1" dirty="0">
                <a:latin typeface="Consolas" panose="020B0609020204030204" pitchFamily="49" charset="0"/>
              </a:rPr>
              <a:t> add(double a, double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a+b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b,int</a:t>
            </a:r>
            <a:r>
              <a:rPr lang="en-IN" sz="1800" b="1" dirty="0">
                <a:latin typeface="Consolas" panose="020B0609020204030204" pitchFamily="49" charset="0"/>
              </a:rPr>
              <a:t> c)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i+j+k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a1.add(30.5,50.67);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84979" y="4713750"/>
            <a:ext cx="2118653" cy="130867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=81.17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3124" y="2390774"/>
            <a:ext cx="5680738" cy="121624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15474" y="3635264"/>
            <a:ext cx="6026760" cy="7112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6463862" y="2553422"/>
            <a:ext cx="1354414" cy="583915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 flipV="1">
            <a:off x="6496212" y="3113394"/>
            <a:ext cx="1354414" cy="915572"/>
          </a:xfrm>
          <a:prstGeom prst="bentConnector3">
            <a:avLst>
              <a:gd name="adj1" fmla="val 37196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overloading supports polymorphism because it is one way that Java implements the “</a:t>
            </a:r>
            <a:r>
              <a:rPr lang="en-US" dirty="0">
                <a:solidFill>
                  <a:srgbClr val="002060"/>
                </a:solidFill>
              </a:rPr>
              <a:t>one interface, multiple methods</a:t>
            </a:r>
            <a:r>
              <a:rPr lang="en-US" dirty="0"/>
              <a:t>” paradigm.</a:t>
            </a:r>
          </a:p>
          <a:p>
            <a:r>
              <a:rPr lang="en-US" dirty="0"/>
              <a:t>Overloading </a:t>
            </a:r>
            <a:r>
              <a:rPr lang="en-US" b="1" dirty="0">
                <a:solidFill>
                  <a:srgbClr val="002060"/>
                </a:solidFill>
              </a:rPr>
              <a:t>increases</a:t>
            </a:r>
            <a:r>
              <a:rPr lang="en-US" dirty="0"/>
              <a:t> the readability of the program.</a:t>
            </a:r>
          </a:p>
          <a:p>
            <a:r>
              <a:rPr lang="en-US" dirty="0"/>
              <a:t>There are two ways to overload the method in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number 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data type</a:t>
            </a:r>
          </a:p>
          <a:p>
            <a:r>
              <a:rPr lang="en-US" dirty="0"/>
              <a:t>In java, method overloading is </a:t>
            </a:r>
            <a:r>
              <a:rPr lang="en-US" dirty="0">
                <a:solidFill>
                  <a:srgbClr val="002060"/>
                </a:solidFill>
              </a:rPr>
              <a:t>not possible </a:t>
            </a: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return type </a:t>
            </a:r>
            <a:r>
              <a:rPr lang="en-US" dirty="0"/>
              <a:t>of the method only because of </a:t>
            </a:r>
            <a:r>
              <a:rPr lang="en-US" dirty="0">
                <a:solidFill>
                  <a:srgbClr val="002060"/>
                </a:solidFill>
              </a:rPr>
              <a:t>ambiguity</a:t>
            </a:r>
            <a:r>
              <a:rPr lang="en-US" dirty="0"/>
              <a:t>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29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 we overload java main() method?</a:t>
            </a:r>
          </a:p>
          <a:p>
            <a:r>
              <a:rPr lang="en-US" dirty="0"/>
              <a:t>Yes, by method overloading. We can have any number of main methods in a class by method overloading</a:t>
            </a:r>
          </a:p>
          <a:p>
            <a:r>
              <a:rPr lang="en-US" dirty="0"/>
              <a:t>But JVM calls main() method which receives string array as arguments only.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8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b="1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Code </a:t>
            </a:r>
            <a:r>
              <a:rPr lang="en-US" dirty="0">
                <a:solidFill>
                  <a:srgbClr val="002060"/>
                </a:solidFill>
              </a:rPr>
              <a:t>Redundancy</a:t>
            </a:r>
          </a:p>
          <a:p>
            <a:pPr lvl="1"/>
            <a:r>
              <a:rPr lang="en-US" dirty="0"/>
              <a:t>Rewriting the same logic or code again and again in a program can be avoided.</a:t>
            </a:r>
          </a:p>
          <a:p>
            <a:r>
              <a:rPr lang="en-US" dirty="0">
                <a:solidFill>
                  <a:srgbClr val="002060"/>
                </a:solidFill>
              </a:rPr>
              <a:t>Reusability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Same function can be call from multiple times without rewriting code.</a:t>
            </a:r>
          </a:p>
          <a:p>
            <a:r>
              <a:rPr lang="en-IN" dirty="0">
                <a:solidFill>
                  <a:srgbClr val="002060"/>
                </a:solidFill>
              </a:rPr>
              <a:t>Reduction</a:t>
            </a:r>
            <a:r>
              <a:rPr lang="en-IN" dirty="0"/>
              <a:t> in size of program </a:t>
            </a:r>
          </a:p>
          <a:p>
            <a:pPr lvl="1"/>
            <a:r>
              <a:rPr lang="en-IN" dirty="0"/>
              <a:t>Instead of writing many lines, just function need to be called.</a:t>
            </a:r>
          </a:p>
          <a:p>
            <a:r>
              <a:rPr lang="en-IN" dirty="0"/>
              <a:t>Saves Development </a:t>
            </a:r>
            <a:r>
              <a:rPr lang="en-IN" dirty="0">
                <a:solidFill>
                  <a:srgbClr val="002060"/>
                </a:solidFill>
              </a:rPr>
              <a:t>Time</a:t>
            </a:r>
          </a:p>
          <a:p>
            <a:pPr lvl="1"/>
            <a:r>
              <a:rPr lang="en-IN" dirty="0"/>
              <a:t>Instead of changing code multiple times, code in a function need to be changed.</a:t>
            </a:r>
            <a:endParaRPr lang="en-US" dirty="0"/>
          </a:p>
          <a:p>
            <a:r>
              <a:rPr lang="en-US" dirty="0"/>
              <a:t>More </a:t>
            </a:r>
            <a:r>
              <a:rPr lang="en-US" dirty="0">
                <a:solidFill>
                  <a:srgbClr val="002060"/>
                </a:solidFill>
              </a:rPr>
              <a:t>Traceability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Large program can be easily understood or traced when it is divide into functions.</a:t>
            </a:r>
          </a:p>
          <a:p>
            <a:r>
              <a:rPr lang="en-IN" dirty="0"/>
              <a:t>Easy to </a:t>
            </a:r>
            <a:r>
              <a:rPr lang="en-IN" dirty="0">
                <a:solidFill>
                  <a:srgbClr val="002060"/>
                </a:solidFill>
              </a:rPr>
              <a:t>Test &amp; Debug</a:t>
            </a:r>
          </a:p>
          <a:p>
            <a:pPr lvl="1"/>
            <a:r>
              <a:rPr lang="en-IN" dirty="0"/>
              <a:t>Testing and debugging of code for errors can be done easily in individual function.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Java67: How Constructor Works in Java? [Answer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r="1689" b="2758"/>
          <a:stretch/>
        </p:blipFill>
        <p:spPr bwMode="auto">
          <a:xfrm>
            <a:off x="8079475" y="1474161"/>
            <a:ext cx="2784144" cy="26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26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287"/>
            <a:ext cx="12192000" cy="711200"/>
          </a:xfrm>
        </p:spPr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72750" cy="5590565"/>
          </a:xfrm>
        </p:spPr>
        <p:txBody>
          <a:bodyPr/>
          <a:lstStyle/>
          <a:p>
            <a:r>
              <a:rPr lang="en-US" dirty="0"/>
              <a:t>A constructor in Java is a </a:t>
            </a:r>
            <a:r>
              <a:rPr lang="en-US" b="1" u="sng" dirty="0">
                <a:solidFill>
                  <a:srgbClr val="002060"/>
                </a:solidFill>
              </a:rPr>
              <a:t>special type of method</a:t>
            </a:r>
            <a:r>
              <a:rPr lang="en-US" dirty="0"/>
              <a:t> that is used to </a:t>
            </a:r>
            <a:r>
              <a:rPr lang="en-US" dirty="0">
                <a:solidFill>
                  <a:srgbClr val="002060"/>
                </a:solidFill>
              </a:rPr>
              <a:t>initialize </a:t>
            </a:r>
            <a:r>
              <a:rPr lang="en-US" dirty="0"/>
              <a:t>objects. </a:t>
            </a:r>
          </a:p>
          <a:p>
            <a:r>
              <a:rPr lang="en-US" dirty="0"/>
              <a:t>The constructor is called when an </a:t>
            </a:r>
            <a:r>
              <a:rPr lang="en-US" dirty="0">
                <a:solidFill>
                  <a:srgbClr val="002060"/>
                </a:solidFill>
              </a:rPr>
              <a:t>object of a class is created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i="1" dirty="0"/>
              <a:t>constructor </a:t>
            </a:r>
            <a:r>
              <a:rPr lang="en-US" b="1" dirty="0"/>
              <a:t>initializes</a:t>
            </a:r>
            <a:r>
              <a:rPr lang="en-US" dirty="0"/>
              <a:t> an object immediately upon creation. </a:t>
            </a:r>
          </a:p>
          <a:p>
            <a:r>
              <a:rPr lang="en-US" dirty="0"/>
              <a:t>It has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in which it resides and is </a:t>
            </a:r>
            <a:r>
              <a:rPr lang="en-US" dirty="0">
                <a:solidFill>
                  <a:srgbClr val="002060"/>
                </a:solidFill>
              </a:rPr>
              <a:t>syntactically</a:t>
            </a:r>
            <a:r>
              <a:rPr lang="en-US" dirty="0"/>
              <a:t> similar to a method.</a:t>
            </a:r>
          </a:p>
          <a:p>
            <a:r>
              <a:rPr lang="en-US" dirty="0"/>
              <a:t>JVM first allocates the memory for variables (objects) and then executes the constructor to initialize instance variables.</a:t>
            </a:r>
          </a:p>
          <a:p>
            <a:r>
              <a:rPr lang="en-US" dirty="0"/>
              <a:t>The JVM calls it automatically when we create an object.</a:t>
            </a:r>
          </a:p>
          <a:p>
            <a:r>
              <a:rPr lang="en-US" dirty="0"/>
              <a:t>A constructor defines what happens when an object of a class </a:t>
            </a:r>
            <a:r>
              <a:rPr lang="en-IN" dirty="0"/>
              <a:t>is created.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3894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Cube()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30968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025849" cy="5590565"/>
          </a:xfrm>
        </p:spPr>
        <p:txBody>
          <a:bodyPr/>
          <a:lstStyle/>
          <a:p>
            <a:r>
              <a:rPr lang="en-US" dirty="0"/>
              <a:t>Constructor is </a:t>
            </a:r>
            <a:r>
              <a:rPr lang="en-US" i="1" dirty="0">
                <a:solidFill>
                  <a:srgbClr val="002060"/>
                </a:solidFill>
              </a:rPr>
              <a:t>invoked automatically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whenever an object of class is created.</a:t>
            </a:r>
          </a:p>
          <a:p>
            <a:r>
              <a:rPr lang="en-US" dirty="0"/>
              <a:t> Constructors do </a:t>
            </a:r>
            <a:r>
              <a:rPr lang="en-US" i="1" dirty="0">
                <a:solidFill>
                  <a:srgbClr val="002060"/>
                </a:solidFill>
              </a:rPr>
              <a:t>not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have </a:t>
            </a:r>
            <a:r>
              <a:rPr lang="en-US" i="1" dirty="0">
                <a:solidFill>
                  <a:srgbClr val="002060"/>
                </a:solidFill>
              </a:rPr>
              <a:t>return types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and they cannot return values, not even void.</a:t>
            </a:r>
          </a:p>
          <a:p>
            <a:r>
              <a:rPr lang="en-US" dirty="0"/>
              <a:t>All classes have </a:t>
            </a:r>
            <a:r>
              <a:rPr lang="en-US" i="1" dirty="0">
                <a:solidFill>
                  <a:srgbClr val="002060"/>
                </a:solidFill>
              </a:rPr>
              <a:t>constructors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2060"/>
                </a:solidFill>
              </a:rPr>
              <a:t>default</a:t>
            </a:r>
            <a:r>
              <a:rPr lang="en-US" dirty="0"/>
              <a:t>: if you do not create a class constructor yourself, Java creates one for you known as </a:t>
            </a:r>
            <a:r>
              <a:rPr lang="en-US" b="1" dirty="0">
                <a:solidFill>
                  <a:srgbClr val="002060"/>
                </a:solidFill>
              </a:rPr>
              <a:t>default constructor</a:t>
            </a:r>
            <a:r>
              <a:rPr lang="en-US" dirty="0"/>
              <a:t>.</a:t>
            </a:r>
          </a:p>
          <a:p>
            <a:r>
              <a:rPr lang="en-US" dirty="0"/>
              <a:t>Constructor is a </a:t>
            </a:r>
            <a:r>
              <a:rPr lang="en-US" dirty="0">
                <a:solidFill>
                  <a:srgbClr val="002060"/>
                </a:solidFill>
              </a:rPr>
              <a:t>method</a:t>
            </a:r>
            <a:r>
              <a:rPr lang="en-US" dirty="0"/>
              <a:t> that is called at runtime during the object creation by using the </a:t>
            </a:r>
            <a:r>
              <a:rPr lang="en-US" b="1" dirty="0">
                <a:solidFill>
                  <a:srgbClr val="002060"/>
                </a:solidFill>
              </a:rPr>
              <a:t>new</a:t>
            </a:r>
            <a:r>
              <a:rPr lang="en-US" dirty="0"/>
              <a:t> operator. The JVM calls it automatically when we create an object.</a:t>
            </a:r>
          </a:p>
          <a:p>
            <a:r>
              <a:rPr lang="en-US" dirty="0"/>
              <a:t>It is called and executed only </a:t>
            </a:r>
            <a:r>
              <a:rPr lang="en-US" dirty="0">
                <a:solidFill>
                  <a:srgbClr val="002060"/>
                </a:solidFill>
              </a:rPr>
              <a:t>once</a:t>
            </a:r>
            <a:r>
              <a:rPr lang="en-US" dirty="0"/>
              <a:t> per object. </a:t>
            </a:r>
          </a:p>
          <a:p>
            <a:r>
              <a:rPr lang="en-US" dirty="0"/>
              <a:t>It means that when an object of a class is created, constructor is called. When we create 2</a:t>
            </a:r>
            <a:r>
              <a:rPr lang="en-US" baseline="30000" dirty="0"/>
              <a:t>nd</a:t>
            </a:r>
            <a:r>
              <a:rPr lang="en-US" dirty="0"/>
              <a:t> object then the constructor is again called during the second time.</a:t>
            </a:r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Demo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Demo()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2067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Constructor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380930" y="1296537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Constructor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653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Default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71909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No-Argument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46165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Parameterized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2764" y="2169994"/>
            <a:ext cx="4183277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 flipH="1">
            <a:off x="4447020" y="2169994"/>
            <a:ext cx="1209021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5656041" y="2169994"/>
            <a:ext cx="1859723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309398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Copy Constructor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4" idx="2"/>
            <a:endCxn id="16" idx="0"/>
          </p:cNvCxnSpPr>
          <p:nvPr/>
        </p:nvCxnSpPr>
        <p:spPr>
          <a:xfrm>
            <a:off x="5656041" y="2169994"/>
            <a:ext cx="5022956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27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Constructor: MyConst.java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5"/>
            <a:ext cx="6054465" cy="22369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	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85646" y="3200401"/>
            <a:ext cx="5964819" cy="334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//Default Constructor…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}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b="1" dirty="0">
                <a:latin typeface="Consolas" panose="020B0609020204030204" pitchFamily="49" charset="0"/>
              </a:rPr>
              <a:t> 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Top Part V Stickers for Android &amp;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71" y="2448881"/>
            <a:ext cx="2009476" cy="2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9106327">
            <a:off x="4198565" y="27827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85645" y="2888343"/>
            <a:ext cx="1956869" cy="312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Compilation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3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7015</TotalTime>
  <Words>13542</Words>
  <Application>Microsoft Office PowerPoint</Application>
  <PresentationFormat>Widescreen</PresentationFormat>
  <Paragraphs>2215</Paragraphs>
  <Slides>178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6" baseType="lpstr">
      <vt:lpstr>Consolas</vt:lpstr>
      <vt:lpstr>Calibri</vt:lpstr>
      <vt:lpstr>Arial</vt:lpstr>
      <vt:lpstr>Cambria</vt:lpstr>
      <vt:lpstr>Courier New</vt:lpstr>
      <vt:lpstr>Palatino-Bold</vt:lpstr>
      <vt:lpstr>Roboto Condensed</vt:lpstr>
      <vt:lpstr>Wingdings</vt:lpstr>
      <vt:lpstr>Palatino-Italic</vt:lpstr>
      <vt:lpstr>Times</vt:lpstr>
      <vt:lpstr>Times New Roman</vt:lpstr>
      <vt:lpstr>Palatino-Roman</vt:lpstr>
      <vt:lpstr>Roboto Condensed Light</vt:lpstr>
      <vt:lpstr>Wingdings 2</vt:lpstr>
      <vt:lpstr>Roboto</vt:lpstr>
      <vt:lpstr>Wingdings 3</vt:lpstr>
      <vt:lpstr>Office Theme</vt:lpstr>
      <vt:lpstr>Document</vt:lpstr>
      <vt:lpstr>Unit-2 Object Oriented  Concepts</vt:lpstr>
      <vt:lpstr>Syllabus</vt:lpstr>
      <vt:lpstr>Unit-2</vt:lpstr>
      <vt:lpstr>What is OOP?</vt:lpstr>
      <vt:lpstr>What is an Object?</vt:lpstr>
      <vt:lpstr>Philosophy of Object Oriented</vt:lpstr>
      <vt:lpstr>What is an Object?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Object: A Real-World Entity</vt:lpstr>
      <vt:lpstr>Object: A Real-World Entity</vt:lpstr>
      <vt:lpstr>Classes and Objects</vt:lpstr>
      <vt:lpstr>Classes and Objects</vt:lpstr>
      <vt:lpstr>What is Object-Orientation?</vt:lpstr>
      <vt:lpstr>What is Object-Orientation?</vt:lpstr>
      <vt:lpstr>Object-Orientated Languages</vt:lpstr>
      <vt:lpstr>Object-Orientated Languages</vt:lpstr>
      <vt:lpstr>Object-Oriented vs.  Procedure-Oriented</vt:lpstr>
      <vt:lpstr>Object-Oriented vs Procedure-Oriented Language</vt:lpstr>
      <vt:lpstr>Procedural Programming v/s Object Oriented Programming</vt:lpstr>
      <vt:lpstr>Principles of OOP</vt:lpstr>
      <vt:lpstr>Principles of OOP</vt:lpstr>
      <vt:lpstr>PowerPoint Presentation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Polymorphism</vt:lpstr>
      <vt:lpstr>Polymorphism</vt:lpstr>
      <vt:lpstr>Polymorphism</vt:lpstr>
      <vt:lpstr>Polymorphism: Advantages</vt:lpstr>
      <vt:lpstr>Encapsulation</vt:lpstr>
      <vt:lpstr>Encapsulation</vt:lpstr>
      <vt:lpstr>Encapsulation</vt:lpstr>
      <vt:lpstr>Abstraction</vt:lpstr>
      <vt:lpstr>Abstraction</vt:lpstr>
      <vt:lpstr>Abstraction</vt:lpstr>
      <vt:lpstr>Abstraction vs. Encapsulation </vt:lpstr>
      <vt:lpstr>Abstraction vs. Encapsulation </vt:lpstr>
      <vt:lpstr>Advantages of Object-Oriented Programming </vt:lpstr>
      <vt:lpstr>Advantages of Object-Oriented Programming </vt:lpstr>
      <vt:lpstr>Applications of Object Oriented Programming</vt:lpstr>
      <vt:lpstr>Applications of Object Oriented Programming</vt:lpstr>
      <vt:lpstr>Unit-2(Part-II) Class, Object  &amp; Methods </vt:lpstr>
      <vt:lpstr>Classes and Objects</vt:lpstr>
      <vt:lpstr>What is Class?</vt:lpstr>
      <vt:lpstr>What is Object?</vt:lpstr>
      <vt:lpstr>Points to Remember</vt:lpstr>
      <vt:lpstr>Class and Objects</vt:lpstr>
      <vt:lpstr>Class and Objects</vt:lpstr>
      <vt:lpstr>Class and Objects</vt:lpstr>
      <vt:lpstr>Class and Objects</vt:lpstr>
      <vt:lpstr>Class and Objects</vt:lpstr>
      <vt:lpstr>Creating Object &amp; Accessing members</vt:lpstr>
      <vt:lpstr>Declaring an Object</vt:lpstr>
      <vt:lpstr>Declaring an Object</vt:lpstr>
      <vt:lpstr>Assigning Object Reference</vt:lpstr>
      <vt:lpstr>Implementing Class and Object</vt:lpstr>
      <vt:lpstr>WAP using class Person to display name and age</vt:lpstr>
      <vt:lpstr>WAP using class Person to display name and age with method</vt:lpstr>
      <vt:lpstr>WAP using class Rectangle and calculate area using method</vt:lpstr>
      <vt:lpstr>WAP using class Rectangle and calculate area with Return value</vt:lpstr>
      <vt:lpstr>WAP using class Cube and calculate area using method with parameter</vt:lpstr>
      <vt:lpstr>WAP using class Cube and calculate area of two objects</vt:lpstr>
      <vt:lpstr>PowerPoint Presentation</vt:lpstr>
      <vt:lpstr>Class vs. Object</vt:lpstr>
      <vt:lpstr>What is Method?</vt:lpstr>
      <vt:lpstr>What is Method?</vt:lpstr>
      <vt:lpstr>Types of Function</vt:lpstr>
      <vt:lpstr>Program Structure of Function</vt:lpstr>
      <vt:lpstr>Method Definition</vt:lpstr>
      <vt:lpstr>WAP to add two number using add(int, int) Function</vt:lpstr>
      <vt:lpstr>Actual parameters v/s Formal parameters </vt:lpstr>
      <vt:lpstr>Return Statement</vt:lpstr>
      <vt:lpstr>WAP to calculate the Power of a Number using method</vt:lpstr>
      <vt:lpstr>Types of Methods(Method Categories)</vt:lpstr>
      <vt:lpstr>Method without arguments and without return value</vt:lpstr>
      <vt:lpstr>Method without arguments and with return value</vt:lpstr>
      <vt:lpstr>Method with arguments and without return value</vt:lpstr>
      <vt:lpstr>Method with arguments and with return value</vt:lpstr>
      <vt:lpstr>Method Overloading</vt:lpstr>
      <vt:lpstr>Method Overloading: Compile-time Polymorphism</vt:lpstr>
      <vt:lpstr>Method Overloading: Compile-time Polymorphism</vt:lpstr>
      <vt:lpstr>Method Overloading: Compile-time Polymorphism</vt:lpstr>
      <vt:lpstr>Method Overloading: Points to remember</vt:lpstr>
      <vt:lpstr>Method Overloading: Points to remember</vt:lpstr>
      <vt:lpstr>Advantages of Method</vt:lpstr>
      <vt:lpstr>Constructor</vt:lpstr>
      <vt:lpstr>Constructor</vt:lpstr>
      <vt:lpstr>Properties of Constructor</vt:lpstr>
      <vt:lpstr>Types of Constructor</vt:lpstr>
      <vt:lpstr>Default Constructor</vt:lpstr>
      <vt:lpstr>Default Constructor: MyConst.java</vt:lpstr>
      <vt:lpstr>Default Constructor</vt:lpstr>
      <vt:lpstr>No-Argument Constructor</vt:lpstr>
      <vt:lpstr>No-Argument Constructor: MyMain.java</vt:lpstr>
      <vt:lpstr>Parameterized Constructor</vt:lpstr>
      <vt:lpstr>Parameterized Constructor: MyMain.java</vt:lpstr>
      <vt:lpstr>Parameterized Constructor: MyMain.java with method</vt:lpstr>
      <vt:lpstr>Parameterized Constructor: method with return value</vt:lpstr>
      <vt:lpstr>‘this’ keyword</vt:lpstr>
      <vt:lpstr>PowerPoint Presentation</vt:lpstr>
      <vt:lpstr>‘this’ Keyword</vt:lpstr>
      <vt:lpstr>Copy Constructor</vt:lpstr>
      <vt:lpstr>Copy Constructor</vt:lpstr>
      <vt:lpstr>Copy Constructor: MyProgramCopy.java</vt:lpstr>
      <vt:lpstr>Advantages of Copy Constructor </vt:lpstr>
      <vt:lpstr>Constructor Overloading</vt:lpstr>
      <vt:lpstr>Constructor Overloading</vt:lpstr>
      <vt:lpstr>Why Constructor?</vt:lpstr>
      <vt:lpstr>When to use Constructor?</vt:lpstr>
      <vt:lpstr>Constructor() vs. Method()</vt:lpstr>
      <vt:lpstr>Destructor</vt:lpstr>
      <vt:lpstr>Destructor</vt:lpstr>
      <vt:lpstr>Destructor</vt:lpstr>
      <vt:lpstr>Working of garbage collector(destructor) in java</vt:lpstr>
      <vt:lpstr>Static</vt:lpstr>
      <vt:lpstr>Static in java</vt:lpstr>
      <vt:lpstr>Static</vt:lpstr>
      <vt:lpstr>Static Variable</vt:lpstr>
      <vt:lpstr>Static vs Non-Static Function</vt:lpstr>
      <vt:lpstr>Characteristic of static method</vt:lpstr>
      <vt:lpstr>Static Method: WAP using class Rectangle and calculate area</vt:lpstr>
      <vt:lpstr>static keyword</vt:lpstr>
      <vt:lpstr>PowerPoint Presentation</vt:lpstr>
      <vt:lpstr>static method</vt:lpstr>
      <vt:lpstr>PowerPoint Presentation</vt:lpstr>
      <vt:lpstr>Static Block</vt:lpstr>
      <vt:lpstr>Example: Static Block, Method and Variable</vt:lpstr>
      <vt:lpstr>Points to remember for static keyword</vt:lpstr>
      <vt:lpstr>Mutable and Immutable Objects</vt:lpstr>
      <vt:lpstr>Passing Objects as Argument</vt:lpstr>
      <vt:lpstr>Array of Objects</vt:lpstr>
      <vt:lpstr>Nested Class</vt:lpstr>
      <vt:lpstr>Nested Class</vt:lpstr>
      <vt:lpstr>Nested Class</vt:lpstr>
      <vt:lpstr>Nested Class</vt:lpstr>
      <vt:lpstr>Non-Static Nested Class: InnerOuterDemo.java</vt:lpstr>
      <vt:lpstr>Static Nested Class: InnerOuterDemo</vt:lpstr>
      <vt:lpstr>Points to remember: Inner class</vt:lpstr>
      <vt:lpstr>Exercise Programs</vt:lpstr>
      <vt:lpstr>String Class</vt:lpstr>
      <vt:lpstr>String Initialization</vt:lpstr>
      <vt:lpstr>String Immutability</vt:lpstr>
      <vt:lpstr>String Methods — length, charAt</vt:lpstr>
      <vt:lpstr>String Methods — substring</vt:lpstr>
      <vt:lpstr>String Methods — Concatenation</vt:lpstr>
      <vt:lpstr>String Methods — Find (indexOf)</vt:lpstr>
      <vt:lpstr>String Methods — Equality</vt:lpstr>
      <vt:lpstr>String Methods — Comparisons</vt:lpstr>
      <vt:lpstr>Comparison Examples</vt:lpstr>
      <vt:lpstr>String Methods — trim &amp; replace</vt:lpstr>
      <vt:lpstr>String Methods — Changing Case</vt:lpstr>
      <vt:lpstr>StringBuffer</vt:lpstr>
      <vt:lpstr>StringBuffer Methods</vt:lpstr>
      <vt:lpstr>String Builder </vt:lpstr>
      <vt:lpstr>  Mathematical functions </vt:lpstr>
      <vt:lpstr>Math class</vt:lpstr>
      <vt:lpstr>Methods of class Math</vt:lpstr>
      <vt:lpstr>Methods of class Math (Cont.)</vt:lpstr>
      <vt:lpstr>Methods of class Math (Cont.)</vt:lpstr>
      <vt:lpstr>Methods of class Math (Cont.)</vt:lpstr>
      <vt:lpstr>Methods of class Math (Cont.)</vt:lpstr>
      <vt:lpstr>Math Example</vt:lpstr>
      <vt:lpstr>Wrapper classes</vt:lpstr>
      <vt:lpstr>Wrapper classes</vt:lpstr>
      <vt:lpstr>Wrapper classes (Cont.)</vt:lpstr>
      <vt:lpstr>Parsing the String</vt:lpstr>
      <vt:lpstr>BigInteger and BigDecimal</vt:lpstr>
      <vt:lpstr>BigDecimal</vt:lpstr>
      <vt:lpstr>Autoboxing and Unboxing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538</cp:revision>
  <dcterms:created xsi:type="dcterms:W3CDTF">2020-05-01T05:09:15Z</dcterms:created>
  <dcterms:modified xsi:type="dcterms:W3CDTF">2024-09-03T04:32:14Z</dcterms:modified>
</cp:coreProperties>
</file>